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3"/>
    <p:sldMasterId id="2147483785" r:id="rId4"/>
    <p:sldMasterId id="2147483863" r:id="rId5"/>
    <p:sldMasterId id="2147483876" r:id="rId6"/>
    <p:sldMasterId id="2147483954" r:id="rId7"/>
    <p:sldMasterId id="2147483980" r:id="rId8"/>
    <p:sldMasterId id="2147484019" r:id="rId9"/>
  </p:sldMasterIdLst>
  <p:notesMasterIdLst>
    <p:notesMasterId r:id="rId31"/>
  </p:notesMasterIdLst>
  <p:handoutMasterIdLst>
    <p:handoutMasterId r:id="rId32"/>
  </p:handoutMasterIdLst>
  <p:sldIdLst>
    <p:sldId id="682" r:id="rId10"/>
    <p:sldId id="708" r:id="rId11"/>
    <p:sldId id="710" r:id="rId12"/>
    <p:sldId id="711" r:id="rId13"/>
    <p:sldId id="712" r:id="rId14"/>
    <p:sldId id="713" r:id="rId15"/>
    <p:sldId id="697" r:id="rId16"/>
    <p:sldId id="698" r:id="rId17"/>
    <p:sldId id="718" r:id="rId18"/>
    <p:sldId id="717" r:id="rId19"/>
    <p:sldId id="714" r:id="rId20"/>
    <p:sldId id="647" r:id="rId21"/>
    <p:sldId id="648" r:id="rId22"/>
    <p:sldId id="649" r:id="rId23"/>
    <p:sldId id="654" r:id="rId24"/>
    <p:sldId id="655" r:id="rId25"/>
    <p:sldId id="696" r:id="rId26"/>
    <p:sldId id="715" r:id="rId27"/>
    <p:sldId id="716" r:id="rId28"/>
    <p:sldId id="707" r:id="rId29"/>
    <p:sldId id="676" r:id="rId30"/>
  </p:sldIdLst>
  <p:sldSz cx="9144000" cy="6858000" type="screen4x3"/>
  <p:notesSz cx="6954838" cy="92408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5A34"/>
    <a:srgbClr val="38B0B6"/>
    <a:srgbClr val="A2C838"/>
    <a:srgbClr val="000000"/>
    <a:srgbClr val="FFD217"/>
    <a:srgbClr val="FFED7B"/>
    <a:srgbClr val="FFE02C"/>
    <a:srgbClr val="FFDA0B"/>
    <a:srgbClr val="FFC71C"/>
    <a:srgbClr val="24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3599" autoAdjust="0"/>
  </p:normalViewPr>
  <p:slideViewPr>
    <p:cSldViewPr snapToGrid="0" snapToObjects="1">
      <p:cViewPr varScale="1">
        <p:scale>
          <a:sx n="95" d="100"/>
          <a:sy n="95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GHHTY%20FINAL\Copy%20of%20Mighhty%20Figures%20for%20HUD%20draft%20submission%2003-01-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GHHTY%20FINAL\Copy%20of%20Mighhty%20Figures%20for%20HUD%20draft%20submission%2003-01-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GHHTY%20FINAL\Copy%20of%20Mighhty%20Figures%20for%20HUD%20draft%20submission%2003-01-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45951040712841"/>
          <c:y val="3.273809523809524E-2"/>
          <c:w val="0.80254648774271931"/>
          <c:h val="0.793253890138732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 6'!$B$1</c:f>
              <c:strCache>
                <c:ptCount val="1"/>
                <c:pt idx="0">
                  <c:v>Control Current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6'!$A$2:$A$3</c:f>
              <c:strCache>
                <c:ptCount val="2"/>
                <c:pt idx="0">
                  <c:v>Adults</c:v>
                </c:pt>
                <c:pt idx="1">
                  <c:v>Children</c:v>
                </c:pt>
              </c:strCache>
            </c:strRef>
          </c:cat>
          <c:val>
            <c:numRef>
              <c:f>'Fig 6'!$B$2:$B$3</c:f>
              <c:numCache>
                <c:formatCode>General</c:formatCode>
                <c:ptCount val="2"/>
                <c:pt idx="0">
                  <c:v>3.1</c:v>
                </c:pt>
                <c:pt idx="1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'Fig 6'!$C$1</c:f>
              <c:strCache>
                <c:ptCount val="1"/>
                <c:pt idx="0">
                  <c:v>Study Current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6'!$A$2:$A$3</c:f>
              <c:strCache>
                <c:ptCount val="2"/>
                <c:pt idx="0">
                  <c:v>Adults</c:v>
                </c:pt>
                <c:pt idx="1">
                  <c:v>Children</c:v>
                </c:pt>
              </c:strCache>
            </c:strRef>
          </c:cat>
          <c:val>
            <c:numRef>
              <c:f>'Fig 6'!$C$2:$C$3</c:f>
              <c:numCache>
                <c:formatCode>General</c:formatCode>
                <c:ptCount val="2"/>
                <c:pt idx="0">
                  <c:v>2.8</c:v>
                </c:pt>
                <c:pt idx="1">
                  <c:v>2.1</c:v>
                </c:pt>
              </c:numCache>
            </c:numRef>
          </c:val>
        </c:ser>
        <c:ser>
          <c:idx val="2"/>
          <c:order val="2"/>
          <c:tx>
            <c:strRef>
              <c:f>'Fig 6'!$D$1</c:f>
              <c:strCache>
                <c:ptCount val="1"/>
                <c:pt idx="0">
                  <c:v>Study Previous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>
                        <a:latin typeface="Myriad Pro Light" pitchFamily="34" charset="0"/>
                      </a:rPr>
                      <a:t>3</a:t>
                    </a:r>
                    <a:r>
                      <a:rPr lang="en-US" smtClean="0"/>
                      <a:t>.0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6'!$A$2:$A$3</c:f>
              <c:strCache>
                <c:ptCount val="2"/>
                <c:pt idx="0">
                  <c:v>Adults</c:v>
                </c:pt>
                <c:pt idx="1">
                  <c:v>Children</c:v>
                </c:pt>
              </c:strCache>
            </c:strRef>
          </c:cat>
          <c:val>
            <c:numRef>
              <c:f>'Fig 6'!$D$2:$D$3</c:f>
              <c:numCache>
                <c:formatCode>General</c:formatCode>
                <c:ptCount val="2"/>
                <c:pt idx="0">
                  <c:v>3</c:v>
                </c:pt>
                <c:pt idx="1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254912"/>
        <c:axId val="100158392"/>
      </c:barChart>
      <c:catAx>
        <c:axId val="21825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00158392"/>
        <c:crosses val="autoZero"/>
        <c:auto val="1"/>
        <c:lblAlgn val="ctr"/>
        <c:lblOffset val="100"/>
        <c:noMultiLvlLbl val="0"/>
      </c:catAx>
      <c:valAx>
        <c:axId val="100158392"/>
        <c:scaling>
          <c:orientation val="minMax"/>
          <c:max val="3.5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2000" baseline="0"/>
                </a:pPr>
                <a:r>
                  <a:rPr lang="en-US" sz="2000" baseline="0" dirty="0"/>
                  <a:t>Mean Score (1=excellent to </a:t>
                </a:r>
                <a:r>
                  <a:rPr lang="en-US" sz="2000" baseline="0" dirty="0" smtClean="0"/>
                  <a:t>5=poor)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32525307561221112"/>
              <c:y val="0.92714769513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82549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en-US"/>
          </a:p>
        </c:txPr>
      </c:legendEntry>
      <c:layout>
        <c:manualLayout>
          <c:xMode val="edge"/>
          <c:yMode val="edge"/>
          <c:x val="0.72039374320366423"/>
          <c:y val="3.4741433334693407E-2"/>
          <c:w val="0.27960625679633466"/>
          <c:h val="0.283678531784518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726388936828732"/>
          <c:y val="7.4050894927416969E-2"/>
          <c:w val="0.53370434822130886"/>
          <c:h val="0.7976690488638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'Fig11'!$B$1</c:f>
              <c:strCache>
                <c:ptCount val="1"/>
                <c:pt idx="0">
                  <c:v>Control Current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'Fig11'!$A$2:$A$6</c:f>
              <c:strCache>
                <c:ptCount val="5"/>
                <c:pt idx="0">
                  <c:v>everything was an effort</c:v>
                </c:pt>
                <c:pt idx="1">
                  <c:v>hopeless</c:v>
                </c:pt>
                <c:pt idx="2">
                  <c:v>nervous</c:v>
                </c:pt>
                <c:pt idx="3">
                  <c:v>restless or fidgety</c:v>
                </c:pt>
                <c:pt idx="4">
                  <c:v>sad</c:v>
                </c:pt>
              </c:strCache>
            </c:strRef>
          </c:cat>
          <c:val>
            <c:numRef>
              <c:f>'Fig11'!$B$2:$B$6</c:f>
              <c:numCache>
                <c:formatCode>General</c:formatCode>
                <c:ptCount val="5"/>
                <c:pt idx="0">
                  <c:v>3.9</c:v>
                </c:pt>
                <c:pt idx="1">
                  <c:v>4.4000000000000004</c:v>
                </c:pt>
                <c:pt idx="2">
                  <c:v>3.7</c:v>
                </c:pt>
                <c:pt idx="3">
                  <c:v>3.5</c:v>
                </c:pt>
                <c:pt idx="4">
                  <c:v>3.7</c:v>
                </c:pt>
              </c:numCache>
            </c:numRef>
          </c:val>
        </c:ser>
        <c:ser>
          <c:idx val="1"/>
          <c:order val="1"/>
          <c:tx>
            <c:strRef>
              <c:f>'Fig11'!$C$1</c:f>
              <c:strCache>
                <c:ptCount val="1"/>
                <c:pt idx="0">
                  <c:v>Study Current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'Fig11'!$A$2:$A$6</c:f>
              <c:strCache>
                <c:ptCount val="5"/>
                <c:pt idx="0">
                  <c:v>everything was an effort</c:v>
                </c:pt>
                <c:pt idx="1">
                  <c:v>hopeless</c:v>
                </c:pt>
                <c:pt idx="2">
                  <c:v>nervous</c:v>
                </c:pt>
                <c:pt idx="3">
                  <c:v>restless or fidgety</c:v>
                </c:pt>
                <c:pt idx="4">
                  <c:v>sad</c:v>
                </c:pt>
              </c:strCache>
            </c:strRef>
          </c:cat>
          <c:val>
            <c:numRef>
              <c:f>'Fig11'!$C$2:$C$6</c:f>
              <c:numCache>
                <c:formatCode>General</c:formatCode>
                <c:ptCount val="5"/>
                <c:pt idx="0">
                  <c:v>4.3</c:v>
                </c:pt>
                <c:pt idx="1">
                  <c:v>4.7</c:v>
                </c:pt>
                <c:pt idx="2">
                  <c:v>4.2</c:v>
                </c:pt>
                <c:pt idx="3">
                  <c:v>4.0999999999999996</c:v>
                </c:pt>
                <c:pt idx="4">
                  <c:v>4.3</c:v>
                </c:pt>
              </c:numCache>
            </c:numRef>
          </c:val>
        </c:ser>
        <c:ser>
          <c:idx val="2"/>
          <c:order val="2"/>
          <c:tx>
            <c:strRef>
              <c:f>'Fig11'!$D$1</c:f>
              <c:strCache>
                <c:ptCount val="1"/>
                <c:pt idx="0">
                  <c:v>Study Previous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'Fig11'!$A$2:$A$6</c:f>
              <c:strCache>
                <c:ptCount val="5"/>
                <c:pt idx="0">
                  <c:v>everything was an effort</c:v>
                </c:pt>
                <c:pt idx="1">
                  <c:v>hopeless</c:v>
                </c:pt>
                <c:pt idx="2">
                  <c:v>nervous</c:v>
                </c:pt>
                <c:pt idx="3">
                  <c:v>restless or fidgety</c:v>
                </c:pt>
                <c:pt idx="4">
                  <c:v>sad</c:v>
                </c:pt>
              </c:strCache>
            </c:strRef>
          </c:cat>
          <c:val>
            <c:numRef>
              <c:f>'Fig11'!$D$2:$D$6</c:f>
              <c:numCache>
                <c:formatCode>General</c:formatCode>
                <c:ptCount val="5"/>
                <c:pt idx="0">
                  <c:v>4.2</c:v>
                </c:pt>
                <c:pt idx="1">
                  <c:v>4.4000000000000004</c:v>
                </c:pt>
                <c:pt idx="2">
                  <c:v>3.8</c:v>
                </c:pt>
                <c:pt idx="3">
                  <c:v>3.8</c:v>
                </c:pt>
                <c:pt idx="4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982664"/>
        <c:axId val="290983048"/>
      </c:barChart>
      <c:catAx>
        <c:axId val="290982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290983048"/>
        <c:crosses val="autoZero"/>
        <c:auto val="1"/>
        <c:lblAlgn val="ctr"/>
        <c:lblOffset val="100"/>
        <c:noMultiLvlLbl val="0"/>
      </c:catAx>
      <c:valAx>
        <c:axId val="29098304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Mean score (1=all the time to 5=none of the time</a:t>
                </a:r>
                <a:r>
                  <a:rPr lang="en-US" sz="2400" dirty="0" smtClean="0"/>
                  <a:t>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5748359580052602"/>
              <c:y val="0.931700002526673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90982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3154038889780992E-4"/>
          <c:y val="7.6403687057002345E-2"/>
          <c:w val="0.24652777777777779"/>
          <c:h val="0.18568439319717925"/>
        </c:manualLayout>
      </c:layout>
      <c:overlay val="1"/>
      <c:spPr>
        <a:noFill/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9091563236798794"/>
          <c:y val="1.1381368424837352E-2"/>
          <c:w val="0.39369945282263447"/>
          <c:h val="0.789883620040355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 9'!$B$1</c:f>
              <c:strCache>
                <c:ptCount val="1"/>
                <c:pt idx="0">
                  <c:v>Control Adults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9'!$A$2:$A$5</c:f>
              <c:strCache>
                <c:ptCount val="4"/>
                <c:pt idx="0">
                  <c:v>prescription inhaler to stop attack</c:v>
                </c:pt>
                <c:pt idx="1">
                  <c:v>prescription medication to prevent attack</c:v>
                </c:pt>
                <c:pt idx="2">
                  <c:v>difficulty staying asleep</c:v>
                </c:pt>
                <c:pt idx="3">
                  <c:v>asthma symptoms</c:v>
                </c:pt>
              </c:strCache>
            </c:strRef>
          </c:cat>
          <c:val>
            <c:numRef>
              <c:f>'Fig 9'!$B$2:$B$5</c:f>
              <c:numCache>
                <c:formatCode>General</c:formatCode>
                <c:ptCount val="4"/>
                <c:pt idx="0">
                  <c:v>2.4</c:v>
                </c:pt>
                <c:pt idx="1">
                  <c:v>2.6</c:v>
                </c:pt>
                <c:pt idx="2">
                  <c:v>2.2000000000000002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'Fig 9'!$C$1</c:f>
              <c:strCache>
                <c:ptCount val="1"/>
                <c:pt idx="0">
                  <c:v>Study Adults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50000"/>
                      </a:schemeClr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9'!$A$2:$A$5</c:f>
              <c:strCache>
                <c:ptCount val="4"/>
                <c:pt idx="0">
                  <c:v>prescription inhaler to stop attack</c:v>
                </c:pt>
                <c:pt idx="1">
                  <c:v>prescription medication to prevent attack</c:v>
                </c:pt>
                <c:pt idx="2">
                  <c:v>difficulty staying asleep</c:v>
                </c:pt>
                <c:pt idx="3">
                  <c:v>asthma symptoms</c:v>
                </c:pt>
              </c:strCache>
            </c:strRef>
          </c:cat>
          <c:val>
            <c:numRef>
              <c:f>'Fig 9'!$C$2:$C$5</c:f>
              <c:numCache>
                <c:formatCode>General</c:formatCode>
                <c:ptCount val="4"/>
                <c:pt idx="0">
                  <c:v>3.1</c:v>
                </c:pt>
                <c:pt idx="1">
                  <c:v>4.0999999999999996</c:v>
                </c:pt>
                <c:pt idx="2">
                  <c:v>2.4</c:v>
                </c:pt>
                <c:pt idx="3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'Fig 9'!$D$1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9'!$A$2:$A$5</c:f>
              <c:strCache>
                <c:ptCount val="4"/>
                <c:pt idx="0">
                  <c:v>prescription inhaler to stop attack</c:v>
                </c:pt>
                <c:pt idx="1">
                  <c:v>prescription medication to prevent attack</c:v>
                </c:pt>
                <c:pt idx="2">
                  <c:v>difficulty staying asleep</c:v>
                </c:pt>
                <c:pt idx="3">
                  <c:v>asthma symptoms</c:v>
                </c:pt>
              </c:strCache>
            </c:strRef>
          </c:cat>
          <c:val>
            <c:numRef>
              <c:f>'Fig 9'!$D$2:$D$5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'Fig 9'!$E$1</c:f>
              <c:strCache>
                <c:ptCount val="1"/>
                <c:pt idx="0">
                  <c:v>Control Children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9'!$A$2:$A$5</c:f>
              <c:strCache>
                <c:ptCount val="4"/>
                <c:pt idx="0">
                  <c:v>prescription inhaler to stop attack</c:v>
                </c:pt>
                <c:pt idx="1">
                  <c:v>prescription medication to prevent attack</c:v>
                </c:pt>
                <c:pt idx="2">
                  <c:v>difficulty staying asleep</c:v>
                </c:pt>
                <c:pt idx="3">
                  <c:v>asthma symptoms</c:v>
                </c:pt>
              </c:strCache>
            </c:strRef>
          </c:cat>
          <c:val>
            <c:numRef>
              <c:f>'Fig 9'!$E$2:$E$5</c:f>
              <c:numCache>
                <c:formatCode>General</c:formatCode>
                <c:ptCount val="4"/>
                <c:pt idx="0">
                  <c:v>3.2</c:v>
                </c:pt>
                <c:pt idx="1">
                  <c:v>3.3</c:v>
                </c:pt>
                <c:pt idx="2">
                  <c:v>2.4</c:v>
                </c:pt>
                <c:pt idx="3">
                  <c:v>1.9000000000000001</c:v>
                </c:pt>
              </c:numCache>
            </c:numRef>
          </c:val>
        </c:ser>
        <c:ser>
          <c:idx val="4"/>
          <c:order val="4"/>
          <c:tx>
            <c:strRef>
              <c:f>'Fig 9'!$F$1</c:f>
              <c:strCache>
                <c:ptCount val="1"/>
                <c:pt idx="0">
                  <c:v>Study Children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  <a:latin typeface="Myriad Pro Light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9'!$A$2:$A$5</c:f>
              <c:strCache>
                <c:ptCount val="4"/>
                <c:pt idx="0">
                  <c:v>prescription inhaler to stop attack</c:v>
                </c:pt>
                <c:pt idx="1">
                  <c:v>prescription medication to prevent attack</c:v>
                </c:pt>
                <c:pt idx="2">
                  <c:v>difficulty staying asleep</c:v>
                </c:pt>
                <c:pt idx="3">
                  <c:v>asthma symptoms</c:v>
                </c:pt>
              </c:strCache>
            </c:strRef>
          </c:cat>
          <c:val>
            <c:numRef>
              <c:f>'Fig 9'!$F$2:$F$5</c:f>
              <c:numCache>
                <c:formatCode>General</c:formatCode>
                <c:ptCount val="4"/>
                <c:pt idx="0">
                  <c:v>2.1</c:v>
                </c:pt>
                <c:pt idx="1">
                  <c:v>2.6</c:v>
                </c:pt>
                <c:pt idx="2">
                  <c:v>1.7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043144"/>
        <c:axId val="190447808"/>
      </c:barChart>
      <c:catAx>
        <c:axId val="291043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anchor="ctr"/>
          <a:lstStyle/>
          <a:p>
            <a:pPr>
              <a:defRPr sz="1800" b="1">
                <a:latin typeface="Myriad Pro Light" pitchFamily="34" charset="0"/>
              </a:defRPr>
            </a:pPr>
            <a:endParaRPr lang="en-US"/>
          </a:p>
        </c:txPr>
        <c:crossAx val="190447808"/>
        <c:crosses val="autoZero"/>
        <c:auto val="1"/>
        <c:lblAlgn val="ctr"/>
        <c:lblOffset val="100"/>
        <c:noMultiLvlLbl val="0"/>
      </c:catAx>
      <c:valAx>
        <c:axId val="190447808"/>
        <c:scaling>
          <c:orientation val="minMax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lnSpc>
                    <a:spcPct val="90000"/>
                  </a:lnSpc>
                  <a:defRPr sz="2400"/>
                </a:pPr>
                <a:r>
                  <a:rPr lang="en-US" sz="2400" dirty="0"/>
                  <a:t>Mean Score </a:t>
                </a:r>
                <a:endParaRPr lang="en-US" sz="2400" dirty="0" smtClean="0"/>
              </a:p>
              <a:p>
                <a:pPr>
                  <a:lnSpc>
                    <a:spcPct val="90000"/>
                  </a:lnSpc>
                  <a:defRPr sz="2400"/>
                </a:pPr>
                <a:r>
                  <a:rPr lang="en-US" sz="2400" dirty="0" smtClean="0"/>
                  <a:t>(</a:t>
                </a:r>
                <a:r>
                  <a:rPr lang="en-US" sz="2400" dirty="0"/>
                  <a:t>1=not at any time to 5=every day, all the time) </a:t>
                </a:r>
              </a:p>
            </c:rich>
          </c:tx>
          <c:layout>
            <c:manualLayout>
              <c:xMode val="edge"/>
              <c:yMode val="edge"/>
              <c:x val="0.31029505316072775"/>
              <c:y val="0.865797384630051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Myriad Pro Light" pitchFamily="34" charset="0"/>
              </a:defRPr>
            </a:pPr>
            <a:endParaRPr lang="en-US"/>
          </a:p>
        </c:txPr>
        <c:crossAx val="29104314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5.6497175141242938E-3"/>
          <c:y val="0.14477637795275589"/>
          <c:w val="0.25300580541839029"/>
          <c:h val="0.21746857551896939"/>
        </c:manualLayout>
      </c:layout>
      <c:overlay val="1"/>
      <c:txPr>
        <a:bodyPr/>
        <a:lstStyle/>
        <a:p>
          <a:pPr>
            <a:defRPr sz="2000">
              <a:latin typeface="Myriad Pro Light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B7CFB-9675-48E4-BD30-E3CD0CFAA09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9A0D35-976C-4A05-9307-C56661A71BBA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3600" b="1" dirty="0" smtClean="0"/>
            <a:t>Data Sources</a:t>
          </a:r>
          <a:endParaRPr lang="en-US" sz="3600" b="1" dirty="0"/>
        </a:p>
      </dgm:t>
    </dgm:pt>
    <dgm:pt modelId="{CFB7A320-126B-422D-AA22-9FD5E8DDAE3B}" type="parTrans" cxnId="{B39EE494-6B9C-4B2F-A281-1CF1EB92AA0B}">
      <dgm:prSet/>
      <dgm:spPr/>
      <dgm:t>
        <a:bodyPr/>
        <a:lstStyle/>
        <a:p>
          <a:endParaRPr lang="en-US"/>
        </a:p>
      </dgm:t>
    </dgm:pt>
    <dgm:pt modelId="{751EBFD1-E0E9-4542-976A-22F63E9FCE38}" type="sibTrans" cxnId="{B39EE494-6B9C-4B2F-A281-1CF1EB92AA0B}">
      <dgm:prSet/>
      <dgm:spPr/>
      <dgm:t>
        <a:bodyPr/>
        <a:lstStyle/>
        <a:p>
          <a:endParaRPr lang="en-US"/>
        </a:p>
      </dgm:t>
    </dgm:pt>
    <dgm:pt modelId="{4EFA465B-AF7D-4431-B5AF-FBBF68DD07D7}">
      <dgm:prSet phldrT="[Text]"/>
      <dgm:spPr/>
      <dgm:t>
        <a:bodyPr/>
        <a:lstStyle/>
        <a:p>
          <a:r>
            <a:rPr lang="en-US" dirty="0" smtClean="0"/>
            <a:t>Self-reported health by interview</a:t>
          </a:r>
          <a:endParaRPr lang="en-US" dirty="0"/>
        </a:p>
      </dgm:t>
    </dgm:pt>
    <dgm:pt modelId="{BDC5E046-4FBF-4EFA-BA8B-B6A24517EED1}" type="parTrans" cxnId="{5233AE36-A56D-4820-B5C2-F07324FFB4C9}">
      <dgm:prSet/>
      <dgm:spPr/>
      <dgm:t>
        <a:bodyPr/>
        <a:lstStyle/>
        <a:p>
          <a:endParaRPr lang="en-US"/>
        </a:p>
      </dgm:t>
    </dgm:pt>
    <dgm:pt modelId="{A841F48F-859F-468C-95C9-98104A0BFE46}" type="sibTrans" cxnId="{5233AE36-A56D-4820-B5C2-F07324FFB4C9}">
      <dgm:prSet/>
      <dgm:spPr/>
      <dgm:t>
        <a:bodyPr/>
        <a:lstStyle/>
        <a:p>
          <a:endParaRPr lang="en-US"/>
        </a:p>
      </dgm:t>
    </dgm:pt>
    <dgm:pt modelId="{3749AF9C-60FC-4F62-A138-2ACF8F47A76B}">
      <dgm:prSet/>
      <dgm:spPr/>
      <dgm:t>
        <a:bodyPr/>
        <a:lstStyle/>
        <a:p>
          <a:r>
            <a:rPr lang="en-US" dirty="0" smtClean="0"/>
            <a:t>Building visual assessments</a:t>
          </a:r>
        </a:p>
      </dgm:t>
    </dgm:pt>
    <dgm:pt modelId="{6DC47AAA-C29A-461C-A4F9-A6BF0C31F867}" type="parTrans" cxnId="{1247CA05-17C2-41A5-B7F6-68C0399AC39D}">
      <dgm:prSet/>
      <dgm:spPr/>
      <dgm:t>
        <a:bodyPr/>
        <a:lstStyle/>
        <a:p>
          <a:endParaRPr lang="en-US"/>
        </a:p>
      </dgm:t>
    </dgm:pt>
    <dgm:pt modelId="{A9401033-06DE-4C5A-93C1-30D20C0665F5}" type="sibTrans" cxnId="{1247CA05-17C2-41A5-B7F6-68C0399AC39D}">
      <dgm:prSet/>
      <dgm:spPr/>
      <dgm:t>
        <a:bodyPr/>
        <a:lstStyle/>
        <a:p>
          <a:endParaRPr lang="en-US"/>
        </a:p>
      </dgm:t>
    </dgm:pt>
    <dgm:pt modelId="{62C32B14-D680-4872-88E4-83244DF0792A}">
      <dgm:prSet/>
      <dgm:spPr/>
      <dgm:t>
        <a:bodyPr/>
        <a:lstStyle/>
        <a:p>
          <a:r>
            <a:rPr lang="en-US" dirty="0" smtClean="0"/>
            <a:t>24-hour air samples</a:t>
          </a:r>
        </a:p>
      </dgm:t>
    </dgm:pt>
    <dgm:pt modelId="{29DDA6CA-563B-4F68-A9BA-993E3CD211B0}" type="parTrans" cxnId="{DF80B97B-AFE4-42AE-8C0C-D22584D1ED1D}">
      <dgm:prSet/>
      <dgm:spPr/>
      <dgm:t>
        <a:bodyPr/>
        <a:lstStyle/>
        <a:p>
          <a:endParaRPr lang="en-US"/>
        </a:p>
      </dgm:t>
    </dgm:pt>
    <dgm:pt modelId="{39018C64-019F-4119-9625-924AB19E5848}" type="sibTrans" cxnId="{DF80B97B-AFE4-42AE-8C0C-D22584D1ED1D}">
      <dgm:prSet/>
      <dgm:spPr/>
      <dgm:t>
        <a:bodyPr/>
        <a:lstStyle/>
        <a:p>
          <a:endParaRPr lang="en-US"/>
        </a:p>
      </dgm:t>
    </dgm:pt>
    <dgm:pt modelId="{E707DD6E-7171-42F5-A8EB-1F7C41D2E0D4}">
      <dgm:prSet/>
      <dgm:spPr/>
      <dgm:t>
        <a:bodyPr/>
        <a:lstStyle/>
        <a:p>
          <a:r>
            <a:rPr lang="en-US" dirty="0" smtClean="0"/>
            <a:t>Medicaid records</a:t>
          </a:r>
        </a:p>
      </dgm:t>
    </dgm:pt>
    <dgm:pt modelId="{29AD9251-8B9C-4CB2-893B-ADD771178338}" type="parTrans" cxnId="{75916881-19E1-4669-AB01-D5ECAA4647FD}">
      <dgm:prSet/>
      <dgm:spPr/>
      <dgm:t>
        <a:bodyPr/>
        <a:lstStyle/>
        <a:p>
          <a:endParaRPr lang="en-US"/>
        </a:p>
      </dgm:t>
    </dgm:pt>
    <dgm:pt modelId="{28219916-5FC5-4A60-ADA3-03A3D58545A5}" type="sibTrans" cxnId="{75916881-19E1-4669-AB01-D5ECAA4647FD}">
      <dgm:prSet/>
      <dgm:spPr/>
      <dgm:t>
        <a:bodyPr/>
        <a:lstStyle/>
        <a:p>
          <a:endParaRPr lang="en-US"/>
        </a:p>
      </dgm:t>
    </dgm:pt>
    <dgm:pt modelId="{D3F89664-2C99-44FB-B307-9073B0E6784D}">
      <dgm:prSet/>
      <dgm:spPr/>
      <dgm:t>
        <a:bodyPr/>
        <a:lstStyle/>
        <a:p>
          <a:r>
            <a:rPr lang="en-US" dirty="0" smtClean="0"/>
            <a:t>325 housing units in 3 Chicago housing developments</a:t>
          </a:r>
        </a:p>
      </dgm:t>
    </dgm:pt>
    <dgm:pt modelId="{27791D0A-0555-4E50-B939-013A800C7359}" type="parTrans" cxnId="{B1A5BC0F-CDB6-4ABF-89A7-AF00C5442D41}">
      <dgm:prSet/>
      <dgm:spPr/>
      <dgm:t>
        <a:bodyPr/>
        <a:lstStyle/>
        <a:p>
          <a:endParaRPr lang="en-US"/>
        </a:p>
      </dgm:t>
    </dgm:pt>
    <dgm:pt modelId="{B3DE1D09-C692-464A-80AE-919871516699}" type="sibTrans" cxnId="{B1A5BC0F-CDB6-4ABF-89A7-AF00C5442D41}">
      <dgm:prSet/>
      <dgm:spPr/>
      <dgm:t>
        <a:bodyPr/>
        <a:lstStyle/>
        <a:p>
          <a:endParaRPr lang="en-US"/>
        </a:p>
      </dgm:t>
    </dgm:pt>
    <dgm:pt modelId="{9C60729C-16F9-4011-B4C1-206891166B4D}">
      <dgm:prSet/>
      <dgm:spPr/>
      <dgm:t>
        <a:bodyPr/>
        <a:lstStyle/>
        <a:p>
          <a:r>
            <a:rPr lang="en-US" dirty="0" smtClean="0"/>
            <a:t>803 individuals </a:t>
          </a:r>
        </a:p>
      </dgm:t>
    </dgm:pt>
    <dgm:pt modelId="{128FFFBC-FE30-4260-9614-13B33F9EDD9E}" type="parTrans" cxnId="{EFDC2026-D749-4334-BF43-849203E72B86}">
      <dgm:prSet/>
      <dgm:spPr/>
      <dgm:t>
        <a:bodyPr/>
        <a:lstStyle/>
        <a:p>
          <a:endParaRPr lang="en-US"/>
        </a:p>
      </dgm:t>
    </dgm:pt>
    <dgm:pt modelId="{2EB1DB1A-CEF0-4C8E-9325-020D4D66FB7A}" type="sibTrans" cxnId="{EFDC2026-D749-4334-BF43-849203E72B86}">
      <dgm:prSet/>
      <dgm:spPr/>
      <dgm:t>
        <a:bodyPr/>
        <a:lstStyle/>
        <a:p>
          <a:endParaRPr lang="en-US"/>
        </a:p>
      </dgm:t>
    </dgm:pt>
    <dgm:pt modelId="{BA5E5E8D-D4A8-403D-8A1E-AA6330782DBE}">
      <dgm:prSet/>
      <dgm:spPr/>
      <dgm:t>
        <a:bodyPr/>
        <a:lstStyle/>
        <a:p>
          <a:r>
            <a:rPr lang="en-US" dirty="0" smtClean="0"/>
            <a:t>203,232 diagnoses</a:t>
          </a:r>
        </a:p>
      </dgm:t>
    </dgm:pt>
    <dgm:pt modelId="{90865E2F-D8BD-4B4C-B8CE-A69F42E07F63}" type="parTrans" cxnId="{DB005552-95A9-480B-B629-17591A9E2B8B}">
      <dgm:prSet/>
      <dgm:spPr/>
      <dgm:t>
        <a:bodyPr/>
        <a:lstStyle/>
        <a:p>
          <a:endParaRPr lang="en-US"/>
        </a:p>
      </dgm:t>
    </dgm:pt>
    <dgm:pt modelId="{4EB7DDFB-54CE-4A0F-87DE-1D1593907C08}" type="sibTrans" cxnId="{DB005552-95A9-480B-B629-17591A9E2B8B}">
      <dgm:prSet/>
      <dgm:spPr/>
      <dgm:t>
        <a:bodyPr/>
        <a:lstStyle/>
        <a:p>
          <a:endParaRPr lang="en-US"/>
        </a:p>
      </dgm:t>
    </dgm:pt>
    <dgm:pt modelId="{C8376470-92B4-4778-8BA8-C8AD763372FD}">
      <dgm:prSet/>
      <dgm:spPr/>
      <dgm:t>
        <a:bodyPr/>
        <a:lstStyle/>
        <a:p>
          <a:r>
            <a:rPr lang="en-US" dirty="0" smtClean="0"/>
            <a:t>Air quality in 45 non-smoking apartments</a:t>
          </a:r>
          <a:endParaRPr lang="en-US" dirty="0"/>
        </a:p>
      </dgm:t>
    </dgm:pt>
    <dgm:pt modelId="{C852985A-CE43-428D-B5ED-A02B4DD8CBE8}" type="parTrans" cxnId="{8CB30A7A-0DED-4A9B-B91F-AD59DE2C276B}">
      <dgm:prSet/>
      <dgm:spPr/>
      <dgm:t>
        <a:bodyPr/>
        <a:lstStyle/>
        <a:p>
          <a:endParaRPr lang="en-US"/>
        </a:p>
      </dgm:t>
    </dgm:pt>
    <dgm:pt modelId="{0265481A-1C0C-4F46-854E-751C90E5BE1C}" type="sibTrans" cxnId="{8CB30A7A-0DED-4A9B-B91F-AD59DE2C276B}">
      <dgm:prSet/>
      <dgm:spPr/>
      <dgm:t>
        <a:bodyPr/>
        <a:lstStyle/>
        <a:p>
          <a:endParaRPr lang="en-US"/>
        </a:p>
      </dgm:t>
    </dgm:pt>
    <dgm:pt modelId="{B0FE0CA1-7299-47BA-9FBF-DEA0FA9A50DA}" type="pres">
      <dgm:prSet presAssocID="{300B7CFB-9675-48E4-BD30-E3CD0CFAA0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4B096-B00D-4C34-97FC-6B049B3E7D71}" type="pres">
      <dgm:prSet presAssocID="{4F9A0D35-976C-4A05-9307-C56661A71BBA}" presName="composite" presStyleCnt="0"/>
      <dgm:spPr/>
    </dgm:pt>
    <dgm:pt modelId="{B1692ACB-FD5B-4D7E-8601-EA766009CB4A}" type="pres">
      <dgm:prSet presAssocID="{4F9A0D35-976C-4A05-9307-C56661A71BB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D54F3-0B6D-42EF-954B-3838A5453063}" type="pres">
      <dgm:prSet presAssocID="{4F9A0D35-976C-4A05-9307-C56661A71BB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5BC0F-CDB6-4ABF-89A7-AF00C5442D41}" srcId="{4F9A0D35-976C-4A05-9307-C56661A71BBA}" destId="{D3F89664-2C99-44FB-B307-9073B0E6784D}" srcOrd="4" destOrd="0" parTransId="{27791D0A-0555-4E50-B939-013A800C7359}" sibTransId="{B3DE1D09-C692-464A-80AE-919871516699}"/>
    <dgm:cxn modelId="{953E3E52-207C-43D3-AF33-F226BF060EAB}" type="presOf" srcId="{300B7CFB-9675-48E4-BD30-E3CD0CFAA096}" destId="{B0FE0CA1-7299-47BA-9FBF-DEA0FA9A50DA}" srcOrd="0" destOrd="0" presId="urn:microsoft.com/office/officeart/2005/8/layout/hList1"/>
    <dgm:cxn modelId="{FAB82BED-92D8-4AF3-B3B3-B1E2AF789836}" type="presOf" srcId="{3749AF9C-60FC-4F62-A138-2ACF8F47A76B}" destId="{BB6D54F3-0B6D-42EF-954B-3838A5453063}" srcOrd="0" destOrd="1" presId="urn:microsoft.com/office/officeart/2005/8/layout/hList1"/>
    <dgm:cxn modelId="{DB005552-95A9-480B-B629-17591A9E2B8B}" srcId="{4F9A0D35-976C-4A05-9307-C56661A71BBA}" destId="{BA5E5E8D-D4A8-403D-8A1E-AA6330782DBE}" srcOrd="6" destOrd="0" parTransId="{90865E2F-D8BD-4B4C-B8CE-A69F42E07F63}" sibTransId="{4EB7DDFB-54CE-4A0F-87DE-1D1593907C08}"/>
    <dgm:cxn modelId="{B39EE494-6B9C-4B2F-A281-1CF1EB92AA0B}" srcId="{300B7CFB-9675-48E4-BD30-E3CD0CFAA096}" destId="{4F9A0D35-976C-4A05-9307-C56661A71BBA}" srcOrd="0" destOrd="0" parTransId="{CFB7A320-126B-422D-AA22-9FD5E8DDAE3B}" sibTransId="{751EBFD1-E0E9-4542-976A-22F63E9FCE38}"/>
    <dgm:cxn modelId="{506EC736-1247-4CF6-9BD0-C3F9A0A0B1B8}" type="presOf" srcId="{D3F89664-2C99-44FB-B307-9073B0E6784D}" destId="{BB6D54F3-0B6D-42EF-954B-3838A5453063}" srcOrd="0" destOrd="4" presId="urn:microsoft.com/office/officeart/2005/8/layout/hList1"/>
    <dgm:cxn modelId="{EFDC2026-D749-4334-BF43-849203E72B86}" srcId="{4F9A0D35-976C-4A05-9307-C56661A71BBA}" destId="{9C60729C-16F9-4011-B4C1-206891166B4D}" srcOrd="5" destOrd="0" parTransId="{128FFFBC-FE30-4260-9614-13B33F9EDD9E}" sibTransId="{2EB1DB1A-CEF0-4C8E-9325-020D4D66FB7A}"/>
    <dgm:cxn modelId="{AE2A77E9-925F-44CD-BE57-A9D2F3970225}" type="presOf" srcId="{BA5E5E8D-D4A8-403D-8A1E-AA6330782DBE}" destId="{BB6D54F3-0B6D-42EF-954B-3838A5453063}" srcOrd="0" destOrd="6" presId="urn:microsoft.com/office/officeart/2005/8/layout/hList1"/>
    <dgm:cxn modelId="{2CA88DF0-C5EB-4E9B-9641-01484DA3E86A}" type="presOf" srcId="{4F9A0D35-976C-4A05-9307-C56661A71BBA}" destId="{B1692ACB-FD5B-4D7E-8601-EA766009CB4A}" srcOrd="0" destOrd="0" presId="urn:microsoft.com/office/officeart/2005/8/layout/hList1"/>
    <dgm:cxn modelId="{9F647A41-F0B1-44C6-9C33-CF159853E32A}" type="presOf" srcId="{4EFA465B-AF7D-4431-B5AF-FBBF68DD07D7}" destId="{BB6D54F3-0B6D-42EF-954B-3838A5453063}" srcOrd="0" destOrd="0" presId="urn:microsoft.com/office/officeart/2005/8/layout/hList1"/>
    <dgm:cxn modelId="{5233AE36-A56D-4820-B5C2-F07324FFB4C9}" srcId="{4F9A0D35-976C-4A05-9307-C56661A71BBA}" destId="{4EFA465B-AF7D-4431-B5AF-FBBF68DD07D7}" srcOrd="0" destOrd="0" parTransId="{BDC5E046-4FBF-4EFA-BA8B-B6A24517EED1}" sibTransId="{A841F48F-859F-468C-95C9-98104A0BFE46}"/>
    <dgm:cxn modelId="{DF80B97B-AFE4-42AE-8C0C-D22584D1ED1D}" srcId="{4F9A0D35-976C-4A05-9307-C56661A71BBA}" destId="{62C32B14-D680-4872-88E4-83244DF0792A}" srcOrd="2" destOrd="0" parTransId="{29DDA6CA-563B-4F68-A9BA-993E3CD211B0}" sibTransId="{39018C64-019F-4119-9625-924AB19E5848}"/>
    <dgm:cxn modelId="{CB97CDA9-276E-4A66-9D6B-9EFCB68A049A}" type="presOf" srcId="{C8376470-92B4-4778-8BA8-C8AD763372FD}" destId="{BB6D54F3-0B6D-42EF-954B-3838A5453063}" srcOrd="0" destOrd="7" presId="urn:microsoft.com/office/officeart/2005/8/layout/hList1"/>
    <dgm:cxn modelId="{3C964863-B94D-4DB9-B250-738EAF5E9D42}" type="presOf" srcId="{9C60729C-16F9-4011-B4C1-206891166B4D}" destId="{BB6D54F3-0B6D-42EF-954B-3838A5453063}" srcOrd="0" destOrd="5" presId="urn:microsoft.com/office/officeart/2005/8/layout/hList1"/>
    <dgm:cxn modelId="{3C2FC522-B3B8-4453-BD12-73D3B811EFD3}" type="presOf" srcId="{E707DD6E-7171-42F5-A8EB-1F7C41D2E0D4}" destId="{BB6D54F3-0B6D-42EF-954B-3838A5453063}" srcOrd="0" destOrd="3" presId="urn:microsoft.com/office/officeart/2005/8/layout/hList1"/>
    <dgm:cxn modelId="{44542740-FFAC-4063-8144-0DD69DFB6059}" type="presOf" srcId="{62C32B14-D680-4872-88E4-83244DF0792A}" destId="{BB6D54F3-0B6D-42EF-954B-3838A5453063}" srcOrd="0" destOrd="2" presId="urn:microsoft.com/office/officeart/2005/8/layout/hList1"/>
    <dgm:cxn modelId="{75916881-19E1-4669-AB01-D5ECAA4647FD}" srcId="{4F9A0D35-976C-4A05-9307-C56661A71BBA}" destId="{E707DD6E-7171-42F5-A8EB-1F7C41D2E0D4}" srcOrd="3" destOrd="0" parTransId="{29AD9251-8B9C-4CB2-893B-ADD771178338}" sibTransId="{28219916-5FC5-4A60-ADA3-03A3D58545A5}"/>
    <dgm:cxn modelId="{8CB30A7A-0DED-4A9B-B91F-AD59DE2C276B}" srcId="{4F9A0D35-976C-4A05-9307-C56661A71BBA}" destId="{C8376470-92B4-4778-8BA8-C8AD763372FD}" srcOrd="7" destOrd="0" parTransId="{C852985A-CE43-428D-B5ED-A02B4DD8CBE8}" sibTransId="{0265481A-1C0C-4F46-854E-751C90E5BE1C}"/>
    <dgm:cxn modelId="{1247CA05-17C2-41A5-B7F6-68C0399AC39D}" srcId="{4F9A0D35-976C-4A05-9307-C56661A71BBA}" destId="{3749AF9C-60FC-4F62-A138-2ACF8F47A76B}" srcOrd="1" destOrd="0" parTransId="{6DC47AAA-C29A-461C-A4F9-A6BF0C31F867}" sibTransId="{A9401033-06DE-4C5A-93C1-30D20C0665F5}"/>
    <dgm:cxn modelId="{A469EDC6-180D-4BF6-AFAF-E5EA9C8F20BE}" type="presParOf" srcId="{B0FE0CA1-7299-47BA-9FBF-DEA0FA9A50DA}" destId="{F7C4B096-B00D-4C34-97FC-6B049B3E7D71}" srcOrd="0" destOrd="0" presId="urn:microsoft.com/office/officeart/2005/8/layout/hList1"/>
    <dgm:cxn modelId="{5C1032EF-36DB-4E87-9206-3151E4075D82}" type="presParOf" srcId="{F7C4B096-B00D-4C34-97FC-6B049B3E7D71}" destId="{B1692ACB-FD5B-4D7E-8601-EA766009CB4A}" srcOrd="0" destOrd="0" presId="urn:microsoft.com/office/officeart/2005/8/layout/hList1"/>
    <dgm:cxn modelId="{CC78424B-1A65-46DD-938C-CC7A0428CF19}" type="presParOf" srcId="{F7C4B096-B00D-4C34-97FC-6B049B3E7D71}" destId="{BB6D54F3-0B6D-42EF-954B-3838A54530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F8922-17F2-4EF0-8A34-E766D83E8CD6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3358796-7EAA-43A9-A7DC-B1E805FE44CF}">
      <dgm:prSet custT="1"/>
      <dgm:spPr/>
      <dgm:t>
        <a:bodyPr/>
        <a:lstStyle/>
        <a:p>
          <a:pPr rtl="0"/>
          <a:r>
            <a:rPr lang="en-US" sz="2400" b="1" dirty="0" smtClean="0"/>
            <a:t>General Health</a:t>
          </a:r>
          <a:endParaRPr lang="en-US" sz="2400" b="1" dirty="0"/>
        </a:p>
      </dgm:t>
    </dgm:pt>
    <dgm:pt modelId="{83EC4828-46BD-4317-95CB-BC750B5587DD}" type="parTrans" cxnId="{77717D04-D83F-4D9E-B9D0-C94A41BD226C}">
      <dgm:prSet/>
      <dgm:spPr/>
      <dgm:t>
        <a:bodyPr/>
        <a:lstStyle/>
        <a:p>
          <a:endParaRPr lang="en-US"/>
        </a:p>
      </dgm:t>
    </dgm:pt>
    <dgm:pt modelId="{D3A2CE4A-A732-45E8-97F9-FC4F6F845C8D}" type="sibTrans" cxnId="{77717D04-D83F-4D9E-B9D0-C94A41BD226C}">
      <dgm:prSet/>
      <dgm:spPr/>
      <dgm:t>
        <a:bodyPr/>
        <a:lstStyle/>
        <a:p>
          <a:endParaRPr lang="en-US"/>
        </a:p>
      </dgm:t>
    </dgm:pt>
    <dgm:pt modelId="{62970E39-CB4D-49B3-840C-AEBBA494AC53}">
      <dgm:prSet custT="1"/>
      <dgm:spPr/>
      <dgm:t>
        <a:bodyPr/>
        <a:lstStyle/>
        <a:p>
          <a:pPr rtl="0"/>
          <a:r>
            <a:rPr lang="en-US" sz="2400" b="1" dirty="0" smtClean="0"/>
            <a:t>Asthma </a:t>
          </a:r>
          <a:r>
            <a:rPr lang="en-US" sz="1600" b="1" dirty="0" smtClean="0"/>
            <a:t>(measured by lost school/work days, disturbed sleep and symptoms) </a:t>
          </a:r>
          <a:endParaRPr lang="en-US" sz="1600" b="1" dirty="0"/>
        </a:p>
      </dgm:t>
    </dgm:pt>
    <dgm:pt modelId="{38DF1FAC-A0B9-483F-90BF-88D3DBFC786E}" type="parTrans" cxnId="{2145BF67-8424-4DD0-B8B3-D3FA24BE1B62}">
      <dgm:prSet/>
      <dgm:spPr/>
      <dgm:t>
        <a:bodyPr/>
        <a:lstStyle/>
        <a:p>
          <a:endParaRPr lang="en-US"/>
        </a:p>
      </dgm:t>
    </dgm:pt>
    <dgm:pt modelId="{FF4D6503-2220-4776-932C-99EE29FAFD31}" type="sibTrans" cxnId="{2145BF67-8424-4DD0-B8B3-D3FA24BE1B62}">
      <dgm:prSet/>
      <dgm:spPr/>
      <dgm:t>
        <a:bodyPr/>
        <a:lstStyle/>
        <a:p>
          <a:endParaRPr lang="en-US"/>
        </a:p>
      </dgm:t>
    </dgm:pt>
    <dgm:pt modelId="{8A427691-8BBB-4A86-8860-5FE28DD4F560}">
      <dgm:prSet custT="1"/>
      <dgm:spPr/>
      <dgm:t>
        <a:bodyPr/>
        <a:lstStyle/>
        <a:p>
          <a:pPr rtl="0"/>
          <a:r>
            <a:rPr lang="en-US" sz="2400" b="1" dirty="0" smtClean="0"/>
            <a:t>Hay fever</a:t>
          </a:r>
          <a:endParaRPr lang="en-US" sz="2400" b="1" dirty="0"/>
        </a:p>
      </dgm:t>
    </dgm:pt>
    <dgm:pt modelId="{536E98F2-2B24-48AE-84DE-ACC3C81FE242}" type="parTrans" cxnId="{6BD0E69D-5774-48F8-8BAA-B56673A0AC7A}">
      <dgm:prSet/>
      <dgm:spPr/>
      <dgm:t>
        <a:bodyPr/>
        <a:lstStyle/>
        <a:p>
          <a:endParaRPr lang="en-US"/>
        </a:p>
      </dgm:t>
    </dgm:pt>
    <dgm:pt modelId="{654612E8-5EA1-444D-9CE1-494BA43F9A0C}" type="sibTrans" cxnId="{6BD0E69D-5774-48F8-8BAA-B56673A0AC7A}">
      <dgm:prSet/>
      <dgm:spPr/>
      <dgm:t>
        <a:bodyPr/>
        <a:lstStyle/>
        <a:p>
          <a:endParaRPr lang="en-US"/>
        </a:p>
      </dgm:t>
    </dgm:pt>
    <dgm:pt modelId="{46ABAC92-05B2-49DB-B183-77550BD35B07}">
      <dgm:prSet custT="1"/>
      <dgm:spPr/>
      <dgm:t>
        <a:bodyPr/>
        <a:lstStyle/>
        <a:p>
          <a:pPr rtl="0"/>
          <a:r>
            <a:rPr lang="en-US" sz="2400" b="1" dirty="0" smtClean="0"/>
            <a:t>Headaches</a:t>
          </a:r>
          <a:endParaRPr lang="en-US" sz="2400" b="1" dirty="0"/>
        </a:p>
      </dgm:t>
    </dgm:pt>
    <dgm:pt modelId="{8750A03C-3335-43A1-9F37-1657BC2FDF1A}" type="parTrans" cxnId="{466DF12A-CD5A-4841-82FD-2269BBEFAC48}">
      <dgm:prSet/>
      <dgm:spPr/>
      <dgm:t>
        <a:bodyPr/>
        <a:lstStyle/>
        <a:p>
          <a:endParaRPr lang="en-US"/>
        </a:p>
      </dgm:t>
    </dgm:pt>
    <dgm:pt modelId="{E425D692-7D95-473E-9AEA-764E379F1ED8}" type="sibTrans" cxnId="{466DF12A-CD5A-4841-82FD-2269BBEFAC48}">
      <dgm:prSet/>
      <dgm:spPr/>
      <dgm:t>
        <a:bodyPr/>
        <a:lstStyle/>
        <a:p>
          <a:endParaRPr lang="en-US"/>
        </a:p>
      </dgm:t>
    </dgm:pt>
    <dgm:pt modelId="{767695B6-C8F0-439C-A6F1-F64FFDDC860C}">
      <dgm:prSet custT="1"/>
      <dgm:spPr/>
      <dgm:t>
        <a:bodyPr/>
        <a:lstStyle/>
        <a:p>
          <a:pPr rtl="0"/>
          <a:r>
            <a:rPr lang="en-US" sz="2400" b="1" dirty="0" smtClean="0"/>
            <a:t>Sinusitis</a:t>
          </a:r>
          <a:endParaRPr lang="en-US" sz="2400" b="1" dirty="0"/>
        </a:p>
      </dgm:t>
    </dgm:pt>
    <dgm:pt modelId="{091647DE-D05D-4E97-B2EA-53FCD001ACB0}" type="parTrans" cxnId="{763466D9-80DA-4E50-A874-CE8463B68784}">
      <dgm:prSet/>
      <dgm:spPr/>
      <dgm:t>
        <a:bodyPr/>
        <a:lstStyle/>
        <a:p>
          <a:endParaRPr lang="en-US"/>
        </a:p>
      </dgm:t>
    </dgm:pt>
    <dgm:pt modelId="{43316199-3AB9-48FA-92AA-7E27A3A24AC1}" type="sibTrans" cxnId="{763466D9-80DA-4E50-A874-CE8463B68784}">
      <dgm:prSet/>
      <dgm:spPr/>
      <dgm:t>
        <a:bodyPr/>
        <a:lstStyle/>
        <a:p>
          <a:endParaRPr lang="en-US"/>
        </a:p>
      </dgm:t>
    </dgm:pt>
    <dgm:pt modelId="{449A2875-1A9E-43B3-8AFD-E53564A0C568}">
      <dgm:prSet custT="1"/>
      <dgm:spPr/>
      <dgm:t>
        <a:bodyPr/>
        <a:lstStyle/>
        <a:p>
          <a:pPr rtl="0"/>
          <a:r>
            <a:rPr lang="en-US" sz="2400" b="1" dirty="0" smtClean="0"/>
            <a:t>Angina</a:t>
          </a:r>
          <a:endParaRPr lang="en-US" sz="2400" b="1" dirty="0"/>
        </a:p>
      </dgm:t>
    </dgm:pt>
    <dgm:pt modelId="{053B4EF1-522B-4C95-9ADC-5C2307F9078A}" type="parTrans" cxnId="{97B87C88-E993-40DA-904F-3BA71162FB93}">
      <dgm:prSet/>
      <dgm:spPr/>
      <dgm:t>
        <a:bodyPr/>
        <a:lstStyle/>
        <a:p>
          <a:endParaRPr lang="en-US"/>
        </a:p>
      </dgm:t>
    </dgm:pt>
    <dgm:pt modelId="{8650E1D7-459C-4F50-9D0A-2FBF3AB25927}" type="sibTrans" cxnId="{97B87C88-E993-40DA-904F-3BA71162FB93}">
      <dgm:prSet/>
      <dgm:spPr/>
      <dgm:t>
        <a:bodyPr/>
        <a:lstStyle/>
        <a:p>
          <a:endParaRPr lang="en-US"/>
        </a:p>
      </dgm:t>
    </dgm:pt>
    <dgm:pt modelId="{665D8660-52CF-4C00-9FFC-52847D0FEFFF}">
      <dgm:prSet custT="1"/>
      <dgm:spPr/>
      <dgm:t>
        <a:bodyPr/>
        <a:lstStyle/>
        <a:p>
          <a:pPr rtl="0"/>
          <a:r>
            <a:rPr lang="en-US" sz="2400" b="1" dirty="0" smtClean="0"/>
            <a:t>Respiratory allergy</a:t>
          </a:r>
          <a:endParaRPr lang="en-US" sz="2400" b="1" dirty="0"/>
        </a:p>
      </dgm:t>
    </dgm:pt>
    <dgm:pt modelId="{37C5081C-6C2B-43D7-98C5-68483F7A9D94}" type="parTrans" cxnId="{7D4AECB1-87BD-4C70-AD2F-1D488619AD4D}">
      <dgm:prSet/>
      <dgm:spPr/>
      <dgm:t>
        <a:bodyPr/>
        <a:lstStyle/>
        <a:p>
          <a:endParaRPr lang="en-US"/>
        </a:p>
      </dgm:t>
    </dgm:pt>
    <dgm:pt modelId="{CE3AEECE-CBCC-4613-BB6F-0D124F42100F}" type="sibTrans" cxnId="{7D4AECB1-87BD-4C70-AD2F-1D488619AD4D}">
      <dgm:prSet/>
      <dgm:spPr/>
      <dgm:t>
        <a:bodyPr/>
        <a:lstStyle/>
        <a:p>
          <a:endParaRPr lang="en-US"/>
        </a:p>
      </dgm:t>
    </dgm:pt>
    <dgm:pt modelId="{091366DE-5DD1-47C8-9CA9-8459F57D43FD}" type="pres">
      <dgm:prSet presAssocID="{399F8922-17F2-4EF0-8A34-E766D83E8CD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CAB271E-C513-445F-B9CB-CB79DA9BDA37}" type="pres">
      <dgm:prSet presAssocID="{63358796-7EAA-43A9-A7DC-B1E805FE44CF}" presName="noChildren" presStyleCnt="0"/>
      <dgm:spPr/>
    </dgm:pt>
    <dgm:pt modelId="{4D33D466-2E10-4ECF-8DF5-025A901B1AC4}" type="pres">
      <dgm:prSet presAssocID="{63358796-7EAA-43A9-A7DC-B1E805FE44CF}" presName="gap" presStyleCnt="0"/>
      <dgm:spPr/>
    </dgm:pt>
    <dgm:pt modelId="{EF7FD017-A7CE-43BA-A8DB-78CF5D0EFBC8}" type="pres">
      <dgm:prSet presAssocID="{63358796-7EAA-43A9-A7DC-B1E805FE44CF}" presName="medCircle2" presStyleLbl="vennNode1" presStyleIdx="0" presStyleCnt="7"/>
      <dgm:spPr/>
    </dgm:pt>
    <dgm:pt modelId="{44DA95AB-52C4-4061-8E4F-2716CCC18497}" type="pres">
      <dgm:prSet presAssocID="{63358796-7EAA-43A9-A7DC-B1E805FE44CF}" presName="txLvlOnly1" presStyleLbl="revTx" presStyleIdx="0" presStyleCnt="7"/>
      <dgm:spPr/>
      <dgm:t>
        <a:bodyPr/>
        <a:lstStyle/>
        <a:p>
          <a:endParaRPr lang="en-US"/>
        </a:p>
      </dgm:t>
    </dgm:pt>
    <dgm:pt modelId="{FC6253FB-4F7E-427B-962F-AF31A5EB1EB2}" type="pres">
      <dgm:prSet presAssocID="{62970E39-CB4D-49B3-840C-AEBBA494AC53}" presName="noChildren" presStyleCnt="0"/>
      <dgm:spPr/>
    </dgm:pt>
    <dgm:pt modelId="{33D57A0C-FA5C-49DD-BF77-A518A6E375F7}" type="pres">
      <dgm:prSet presAssocID="{62970E39-CB4D-49B3-840C-AEBBA494AC53}" presName="gap" presStyleCnt="0"/>
      <dgm:spPr/>
    </dgm:pt>
    <dgm:pt modelId="{6E06CC74-0578-43F9-8BA4-9B53401EFBBC}" type="pres">
      <dgm:prSet presAssocID="{62970E39-CB4D-49B3-840C-AEBBA494AC53}" presName="medCircle2" presStyleLbl="vennNode1" presStyleIdx="1" presStyleCnt="7"/>
      <dgm:spPr/>
    </dgm:pt>
    <dgm:pt modelId="{731E76E4-4F7B-4A17-BAB1-3F27DBADABEA}" type="pres">
      <dgm:prSet presAssocID="{62970E39-CB4D-49B3-840C-AEBBA494AC53}" presName="txLvlOnly1" presStyleLbl="revTx" presStyleIdx="1" presStyleCnt="7"/>
      <dgm:spPr/>
      <dgm:t>
        <a:bodyPr/>
        <a:lstStyle/>
        <a:p>
          <a:endParaRPr lang="en-US"/>
        </a:p>
      </dgm:t>
    </dgm:pt>
    <dgm:pt modelId="{5BF69551-DD9B-4958-8AF1-DD8B94AB7348}" type="pres">
      <dgm:prSet presAssocID="{8A427691-8BBB-4A86-8860-5FE28DD4F560}" presName="noChildren" presStyleCnt="0"/>
      <dgm:spPr/>
    </dgm:pt>
    <dgm:pt modelId="{F312F569-F7CB-43FB-98A2-00837C693F81}" type="pres">
      <dgm:prSet presAssocID="{8A427691-8BBB-4A86-8860-5FE28DD4F560}" presName="gap" presStyleCnt="0"/>
      <dgm:spPr/>
    </dgm:pt>
    <dgm:pt modelId="{9E88455E-AC28-4B1E-9A94-86602817D181}" type="pres">
      <dgm:prSet presAssocID="{8A427691-8BBB-4A86-8860-5FE28DD4F560}" presName="medCircle2" presStyleLbl="vennNode1" presStyleIdx="2" presStyleCnt="7"/>
      <dgm:spPr/>
    </dgm:pt>
    <dgm:pt modelId="{3F96DE6F-30DE-44D5-9163-869B6C5D3423}" type="pres">
      <dgm:prSet presAssocID="{8A427691-8BBB-4A86-8860-5FE28DD4F560}" presName="txLvlOnly1" presStyleLbl="revTx" presStyleIdx="2" presStyleCnt="7"/>
      <dgm:spPr/>
      <dgm:t>
        <a:bodyPr/>
        <a:lstStyle/>
        <a:p>
          <a:endParaRPr lang="en-US"/>
        </a:p>
      </dgm:t>
    </dgm:pt>
    <dgm:pt modelId="{C8599BED-B0AC-412C-86EB-5E4AD12102D3}" type="pres">
      <dgm:prSet presAssocID="{46ABAC92-05B2-49DB-B183-77550BD35B07}" presName="noChildren" presStyleCnt="0"/>
      <dgm:spPr/>
    </dgm:pt>
    <dgm:pt modelId="{A6055F22-37A0-4E7B-A74C-DD16365A59B8}" type="pres">
      <dgm:prSet presAssocID="{46ABAC92-05B2-49DB-B183-77550BD35B07}" presName="gap" presStyleCnt="0"/>
      <dgm:spPr/>
    </dgm:pt>
    <dgm:pt modelId="{40F60641-6C1D-4BD3-A4C3-E0AD1F00A67E}" type="pres">
      <dgm:prSet presAssocID="{46ABAC92-05B2-49DB-B183-77550BD35B07}" presName="medCircle2" presStyleLbl="vennNode1" presStyleIdx="3" presStyleCnt="7"/>
      <dgm:spPr/>
    </dgm:pt>
    <dgm:pt modelId="{41F51385-D3C0-47E9-8363-2BC8F41C19BB}" type="pres">
      <dgm:prSet presAssocID="{46ABAC92-05B2-49DB-B183-77550BD35B07}" presName="txLvlOnly1" presStyleLbl="revTx" presStyleIdx="3" presStyleCnt="7"/>
      <dgm:spPr/>
      <dgm:t>
        <a:bodyPr/>
        <a:lstStyle/>
        <a:p>
          <a:endParaRPr lang="en-US"/>
        </a:p>
      </dgm:t>
    </dgm:pt>
    <dgm:pt modelId="{EFA6A48C-3DCC-4063-A91D-F0B68DDD9DA7}" type="pres">
      <dgm:prSet presAssocID="{767695B6-C8F0-439C-A6F1-F64FFDDC860C}" presName="noChildren" presStyleCnt="0"/>
      <dgm:spPr/>
    </dgm:pt>
    <dgm:pt modelId="{37CA840B-9E61-43F2-BC28-A1D4089FE808}" type="pres">
      <dgm:prSet presAssocID="{767695B6-C8F0-439C-A6F1-F64FFDDC860C}" presName="gap" presStyleCnt="0"/>
      <dgm:spPr/>
    </dgm:pt>
    <dgm:pt modelId="{E3DED636-1995-49C4-A847-3989EF5F559F}" type="pres">
      <dgm:prSet presAssocID="{767695B6-C8F0-439C-A6F1-F64FFDDC860C}" presName="medCircle2" presStyleLbl="vennNode1" presStyleIdx="4" presStyleCnt="7"/>
      <dgm:spPr/>
    </dgm:pt>
    <dgm:pt modelId="{CD4DEF63-849D-437F-A4E5-D24489B4BDB3}" type="pres">
      <dgm:prSet presAssocID="{767695B6-C8F0-439C-A6F1-F64FFDDC860C}" presName="txLvlOnly1" presStyleLbl="revTx" presStyleIdx="4" presStyleCnt="7"/>
      <dgm:spPr/>
      <dgm:t>
        <a:bodyPr/>
        <a:lstStyle/>
        <a:p>
          <a:endParaRPr lang="en-US"/>
        </a:p>
      </dgm:t>
    </dgm:pt>
    <dgm:pt modelId="{D38DAE1C-9AEA-4C33-A532-BCE390BA517E}" type="pres">
      <dgm:prSet presAssocID="{449A2875-1A9E-43B3-8AFD-E53564A0C568}" presName="noChildren" presStyleCnt="0"/>
      <dgm:spPr/>
    </dgm:pt>
    <dgm:pt modelId="{0DAE18A8-5388-4D18-807E-DD2FB8A6D51C}" type="pres">
      <dgm:prSet presAssocID="{449A2875-1A9E-43B3-8AFD-E53564A0C568}" presName="gap" presStyleCnt="0"/>
      <dgm:spPr/>
    </dgm:pt>
    <dgm:pt modelId="{F3409B20-0949-4357-85D9-9F62EF580B6A}" type="pres">
      <dgm:prSet presAssocID="{449A2875-1A9E-43B3-8AFD-E53564A0C568}" presName="medCircle2" presStyleLbl="vennNode1" presStyleIdx="5" presStyleCnt="7"/>
      <dgm:spPr/>
    </dgm:pt>
    <dgm:pt modelId="{6D5D28F4-DE21-4693-870B-29D182D2F087}" type="pres">
      <dgm:prSet presAssocID="{449A2875-1A9E-43B3-8AFD-E53564A0C568}" presName="txLvlOnly1" presStyleLbl="revTx" presStyleIdx="5" presStyleCnt="7"/>
      <dgm:spPr/>
      <dgm:t>
        <a:bodyPr/>
        <a:lstStyle/>
        <a:p>
          <a:endParaRPr lang="en-US"/>
        </a:p>
      </dgm:t>
    </dgm:pt>
    <dgm:pt modelId="{7D58600F-317B-4DF2-B806-E4D8BC06C474}" type="pres">
      <dgm:prSet presAssocID="{665D8660-52CF-4C00-9FFC-52847D0FEFFF}" presName="noChildren" presStyleCnt="0"/>
      <dgm:spPr/>
    </dgm:pt>
    <dgm:pt modelId="{D2E00D62-1FEF-4B3A-B2B2-AEE5D8E79339}" type="pres">
      <dgm:prSet presAssocID="{665D8660-52CF-4C00-9FFC-52847D0FEFFF}" presName="gap" presStyleCnt="0"/>
      <dgm:spPr/>
    </dgm:pt>
    <dgm:pt modelId="{B1E14F2E-8A29-44E0-8060-0B67C4A5661C}" type="pres">
      <dgm:prSet presAssocID="{665D8660-52CF-4C00-9FFC-52847D0FEFFF}" presName="medCircle2" presStyleLbl="vennNode1" presStyleIdx="6" presStyleCnt="7"/>
      <dgm:spPr/>
    </dgm:pt>
    <dgm:pt modelId="{45CA411F-4978-47BF-9E36-D0463FD8CF14}" type="pres">
      <dgm:prSet presAssocID="{665D8660-52CF-4C00-9FFC-52847D0FEFFF}" presName="txLvlOnly1" presStyleLbl="revTx" presStyleIdx="6" presStyleCnt="7"/>
      <dgm:spPr/>
      <dgm:t>
        <a:bodyPr/>
        <a:lstStyle/>
        <a:p>
          <a:endParaRPr lang="en-US"/>
        </a:p>
      </dgm:t>
    </dgm:pt>
  </dgm:ptLst>
  <dgm:cxnLst>
    <dgm:cxn modelId="{2145BF67-8424-4DD0-B8B3-D3FA24BE1B62}" srcId="{399F8922-17F2-4EF0-8A34-E766D83E8CD6}" destId="{62970E39-CB4D-49B3-840C-AEBBA494AC53}" srcOrd="1" destOrd="0" parTransId="{38DF1FAC-A0B9-483F-90BF-88D3DBFC786E}" sibTransId="{FF4D6503-2220-4776-932C-99EE29FAFD31}"/>
    <dgm:cxn modelId="{97B87C88-E993-40DA-904F-3BA71162FB93}" srcId="{399F8922-17F2-4EF0-8A34-E766D83E8CD6}" destId="{449A2875-1A9E-43B3-8AFD-E53564A0C568}" srcOrd="5" destOrd="0" parTransId="{053B4EF1-522B-4C95-9ADC-5C2307F9078A}" sibTransId="{8650E1D7-459C-4F50-9D0A-2FBF3AB25927}"/>
    <dgm:cxn modelId="{31FF749A-8059-4F7F-A850-C040AAAEEA1E}" type="presOf" srcId="{62970E39-CB4D-49B3-840C-AEBBA494AC53}" destId="{731E76E4-4F7B-4A17-BAB1-3F27DBADABEA}" srcOrd="0" destOrd="0" presId="urn:microsoft.com/office/officeart/2008/layout/VerticalCircleList"/>
    <dgm:cxn modelId="{5935DFA6-FAB4-41D9-9EB6-A83554AD5B02}" type="presOf" srcId="{8A427691-8BBB-4A86-8860-5FE28DD4F560}" destId="{3F96DE6F-30DE-44D5-9163-869B6C5D3423}" srcOrd="0" destOrd="0" presId="urn:microsoft.com/office/officeart/2008/layout/VerticalCircleList"/>
    <dgm:cxn modelId="{466DF12A-CD5A-4841-82FD-2269BBEFAC48}" srcId="{399F8922-17F2-4EF0-8A34-E766D83E8CD6}" destId="{46ABAC92-05B2-49DB-B183-77550BD35B07}" srcOrd="3" destOrd="0" parTransId="{8750A03C-3335-43A1-9F37-1657BC2FDF1A}" sibTransId="{E425D692-7D95-473E-9AEA-764E379F1ED8}"/>
    <dgm:cxn modelId="{763466D9-80DA-4E50-A874-CE8463B68784}" srcId="{399F8922-17F2-4EF0-8A34-E766D83E8CD6}" destId="{767695B6-C8F0-439C-A6F1-F64FFDDC860C}" srcOrd="4" destOrd="0" parTransId="{091647DE-D05D-4E97-B2EA-53FCD001ACB0}" sibTransId="{43316199-3AB9-48FA-92AA-7E27A3A24AC1}"/>
    <dgm:cxn modelId="{9F65CBF5-00E1-4EBF-9384-737395644817}" type="presOf" srcId="{767695B6-C8F0-439C-A6F1-F64FFDDC860C}" destId="{CD4DEF63-849D-437F-A4E5-D24489B4BDB3}" srcOrd="0" destOrd="0" presId="urn:microsoft.com/office/officeart/2008/layout/VerticalCircleList"/>
    <dgm:cxn modelId="{F17CA25F-B71A-4C2F-9E21-5F67386E86B1}" type="presOf" srcId="{399F8922-17F2-4EF0-8A34-E766D83E8CD6}" destId="{091366DE-5DD1-47C8-9CA9-8459F57D43FD}" srcOrd="0" destOrd="0" presId="urn:microsoft.com/office/officeart/2008/layout/VerticalCircleList"/>
    <dgm:cxn modelId="{7D4AECB1-87BD-4C70-AD2F-1D488619AD4D}" srcId="{399F8922-17F2-4EF0-8A34-E766D83E8CD6}" destId="{665D8660-52CF-4C00-9FFC-52847D0FEFFF}" srcOrd="6" destOrd="0" parTransId="{37C5081C-6C2B-43D7-98C5-68483F7A9D94}" sibTransId="{CE3AEECE-CBCC-4613-BB6F-0D124F42100F}"/>
    <dgm:cxn modelId="{6BD0E69D-5774-48F8-8BAA-B56673A0AC7A}" srcId="{399F8922-17F2-4EF0-8A34-E766D83E8CD6}" destId="{8A427691-8BBB-4A86-8860-5FE28DD4F560}" srcOrd="2" destOrd="0" parTransId="{536E98F2-2B24-48AE-84DE-ACC3C81FE242}" sibTransId="{654612E8-5EA1-444D-9CE1-494BA43F9A0C}"/>
    <dgm:cxn modelId="{F6879D46-2948-4E11-8546-427D675FE29E}" type="presOf" srcId="{665D8660-52CF-4C00-9FFC-52847D0FEFFF}" destId="{45CA411F-4978-47BF-9E36-D0463FD8CF14}" srcOrd="0" destOrd="0" presId="urn:microsoft.com/office/officeart/2008/layout/VerticalCircleList"/>
    <dgm:cxn modelId="{A6CA0951-815C-46BE-A4D7-E814DB14FF62}" type="presOf" srcId="{449A2875-1A9E-43B3-8AFD-E53564A0C568}" destId="{6D5D28F4-DE21-4693-870B-29D182D2F087}" srcOrd="0" destOrd="0" presId="urn:microsoft.com/office/officeart/2008/layout/VerticalCircleList"/>
    <dgm:cxn modelId="{BA768F0F-D95E-4BFE-AB31-576500499802}" type="presOf" srcId="{63358796-7EAA-43A9-A7DC-B1E805FE44CF}" destId="{44DA95AB-52C4-4061-8E4F-2716CCC18497}" srcOrd="0" destOrd="0" presId="urn:microsoft.com/office/officeart/2008/layout/VerticalCircleList"/>
    <dgm:cxn modelId="{77717D04-D83F-4D9E-B9D0-C94A41BD226C}" srcId="{399F8922-17F2-4EF0-8A34-E766D83E8CD6}" destId="{63358796-7EAA-43A9-A7DC-B1E805FE44CF}" srcOrd="0" destOrd="0" parTransId="{83EC4828-46BD-4317-95CB-BC750B5587DD}" sibTransId="{D3A2CE4A-A732-45E8-97F9-FC4F6F845C8D}"/>
    <dgm:cxn modelId="{79AC67F1-13C2-4F63-A21D-2F6A605BAB07}" type="presOf" srcId="{46ABAC92-05B2-49DB-B183-77550BD35B07}" destId="{41F51385-D3C0-47E9-8363-2BC8F41C19BB}" srcOrd="0" destOrd="0" presId="urn:microsoft.com/office/officeart/2008/layout/VerticalCircleList"/>
    <dgm:cxn modelId="{C349EB1A-A99D-4A3D-810C-8E97782508B4}" type="presParOf" srcId="{091366DE-5DD1-47C8-9CA9-8459F57D43FD}" destId="{9CAB271E-C513-445F-B9CB-CB79DA9BDA37}" srcOrd="0" destOrd="0" presId="urn:microsoft.com/office/officeart/2008/layout/VerticalCircleList"/>
    <dgm:cxn modelId="{96D54948-4F8F-4A1C-98F9-7CDCD9A2751F}" type="presParOf" srcId="{9CAB271E-C513-445F-B9CB-CB79DA9BDA37}" destId="{4D33D466-2E10-4ECF-8DF5-025A901B1AC4}" srcOrd="0" destOrd="0" presId="urn:microsoft.com/office/officeart/2008/layout/VerticalCircleList"/>
    <dgm:cxn modelId="{BD0C3490-A12D-45B2-82A8-8DD960650F59}" type="presParOf" srcId="{9CAB271E-C513-445F-B9CB-CB79DA9BDA37}" destId="{EF7FD017-A7CE-43BA-A8DB-78CF5D0EFBC8}" srcOrd="1" destOrd="0" presId="urn:microsoft.com/office/officeart/2008/layout/VerticalCircleList"/>
    <dgm:cxn modelId="{7FC1C03D-F87D-4F66-BBC0-73BBEDE25E32}" type="presParOf" srcId="{9CAB271E-C513-445F-B9CB-CB79DA9BDA37}" destId="{44DA95AB-52C4-4061-8E4F-2716CCC18497}" srcOrd="2" destOrd="0" presId="urn:microsoft.com/office/officeart/2008/layout/VerticalCircleList"/>
    <dgm:cxn modelId="{9FFE30A0-6BAD-4F74-BF25-87CB61726116}" type="presParOf" srcId="{091366DE-5DD1-47C8-9CA9-8459F57D43FD}" destId="{FC6253FB-4F7E-427B-962F-AF31A5EB1EB2}" srcOrd="1" destOrd="0" presId="urn:microsoft.com/office/officeart/2008/layout/VerticalCircleList"/>
    <dgm:cxn modelId="{A9D2A884-ECDC-4216-BF5B-1724177E40B9}" type="presParOf" srcId="{FC6253FB-4F7E-427B-962F-AF31A5EB1EB2}" destId="{33D57A0C-FA5C-49DD-BF77-A518A6E375F7}" srcOrd="0" destOrd="0" presId="urn:microsoft.com/office/officeart/2008/layout/VerticalCircleList"/>
    <dgm:cxn modelId="{8E13F137-AAF3-40EC-9BEC-23BF4921001A}" type="presParOf" srcId="{FC6253FB-4F7E-427B-962F-AF31A5EB1EB2}" destId="{6E06CC74-0578-43F9-8BA4-9B53401EFBBC}" srcOrd="1" destOrd="0" presId="urn:microsoft.com/office/officeart/2008/layout/VerticalCircleList"/>
    <dgm:cxn modelId="{9A491B88-2155-4306-80AA-5843F11D74CD}" type="presParOf" srcId="{FC6253FB-4F7E-427B-962F-AF31A5EB1EB2}" destId="{731E76E4-4F7B-4A17-BAB1-3F27DBADABEA}" srcOrd="2" destOrd="0" presId="urn:microsoft.com/office/officeart/2008/layout/VerticalCircleList"/>
    <dgm:cxn modelId="{460D3C66-84F0-48CE-A654-0B0712CDE745}" type="presParOf" srcId="{091366DE-5DD1-47C8-9CA9-8459F57D43FD}" destId="{5BF69551-DD9B-4958-8AF1-DD8B94AB7348}" srcOrd="2" destOrd="0" presId="urn:microsoft.com/office/officeart/2008/layout/VerticalCircleList"/>
    <dgm:cxn modelId="{DA573F42-76C7-4A32-A509-5E4609D99276}" type="presParOf" srcId="{5BF69551-DD9B-4958-8AF1-DD8B94AB7348}" destId="{F312F569-F7CB-43FB-98A2-00837C693F81}" srcOrd="0" destOrd="0" presId="urn:microsoft.com/office/officeart/2008/layout/VerticalCircleList"/>
    <dgm:cxn modelId="{5FC98F0B-83A1-4C04-8E4D-6B0A8F84EDEE}" type="presParOf" srcId="{5BF69551-DD9B-4958-8AF1-DD8B94AB7348}" destId="{9E88455E-AC28-4B1E-9A94-86602817D181}" srcOrd="1" destOrd="0" presId="urn:microsoft.com/office/officeart/2008/layout/VerticalCircleList"/>
    <dgm:cxn modelId="{92FBEC2A-ED4D-4807-9B37-65D7A51227DE}" type="presParOf" srcId="{5BF69551-DD9B-4958-8AF1-DD8B94AB7348}" destId="{3F96DE6F-30DE-44D5-9163-869B6C5D3423}" srcOrd="2" destOrd="0" presId="urn:microsoft.com/office/officeart/2008/layout/VerticalCircleList"/>
    <dgm:cxn modelId="{AB33F0B2-3CBB-4411-A1F2-890ED1C9ECD0}" type="presParOf" srcId="{091366DE-5DD1-47C8-9CA9-8459F57D43FD}" destId="{C8599BED-B0AC-412C-86EB-5E4AD12102D3}" srcOrd="3" destOrd="0" presId="urn:microsoft.com/office/officeart/2008/layout/VerticalCircleList"/>
    <dgm:cxn modelId="{09FAAB70-8285-48CA-ADE6-D0F1F091EC33}" type="presParOf" srcId="{C8599BED-B0AC-412C-86EB-5E4AD12102D3}" destId="{A6055F22-37A0-4E7B-A74C-DD16365A59B8}" srcOrd="0" destOrd="0" presId="urn:microsoft.com/office/officeart/2008/layout/VerticalCircleList"/>
    <dgm:cxn modelId="{6600E57C-2557-4A2B-A66C-9361916FA64E}" type="presParOf" srcId="{C8599BED-B0AC-412C-86EB-5E4AD12102D3}" destId="{40F60641-6C1D-4BD3-A4C3-E0AD1F00A67E}" srcOrd="1" destOrd="0" presId="urn:microsoft.com/office/officeart/2008/layout/VerticalCircleList"/>
    <dgm:cxn modelId="{22545C88-B36D-4218-956C-1570B869689C}" type="presParOf" srcId="{C8599BED-B0AC-412C-86EB-5E4AD12102D3}" destId="{41F51385-D3C0-47E9-8363-2BC8F41C19BB}" srcOrd="2" destOrd="0" presId="urn:microsoft.com/office/officeart/2008/layout/VerticalCircleList"/>
    <dgm:cxn modelId="{363E4A64-CCDF-4278-A92D-82E6763B9374}" type="presParOf" srcId="{091366DE-5DD1-47C8-9CA9-8459F57D43FD}" destId="{EFA6A48C-3DCC-4063-A91D-F0B68DDD9DA7}" srcOrd="4" destOrd="0" presId="urn:microsoft.com/office/officeart/2008/layout/VerticalCircleList"/>
    <dgm:cxn modelId="{66969A4E-1C64-47A0-A650-591210E889F8}" type="presParOf" srcId="{EFA6A48C-3DCC-4063-A91D-F0B68DDD9DA7}" destId="{37CA840B-9E61-43F2-BC28-A1D4089FE808}" srcOrd="0" destOrd="0" presId="urn:microsoft.com/office/officeart/2008/layout/VerticalCircleList"/>
    <dgm:cxn modelId="{4C38ADCB-842C-4755-96ED-F54EABBC32DD}" type="presParOf" srcId="{EFA6A48C-3DCC-4063-A91D-F0B68DDD9DA7}" destId="{E3DED636-1995-49C4-A847-3989EF5F559F}" srcOrd="1" destOrd="0" presId="urn:microsoft.com/office/officeart/2008/layout/VerticalCircleList"/>
    <dgm:cxn modelId="{13C054EA-97C7-43DB-843B-DFFC8B519CEF}" type="presParOf" srcId="{EFA6A48C-3DCC-4063-A91D-F0B68DDD9DA7}" destId="{CD4DEF63-849D-437F-A4E5-D24489B4BDB3}" srcOrd="2" destOrd="0" presId="urn:microsoft.com/office/officeart/2008/layout/VerticalCircleList"/>
    <dgm:cxn modelId="{F54E820B-AE17-4D47-BF62-A4149B00D35D}" type="presParOf" srcId="{091366DE-5DD1-47C8-9CA9-8459F57D43FD}" destId="{D38DAE1C-9AEA-4C33-A532-BCE390BA517E}" srcOrd="5" destOrd="0" presId="urn:microsoft.com/office/officeart/2008/layout/VerticalCircleList"/>
    <dgm:cxn modelId="{A560227A-7A3F-4303-8F3E-672CB00449CB}" type="presParOf" srcId="{D38DAE1C-9AEA-4C33-A532-BCE390BA517E}" destId="{0DAE18A8-5388-4D18-807E-DD2FB8A6D51C}" srcOrd="0" destOrd="0" presId="urn:microsoft.com/office/officeart/2008/layout/VerticalCircleList"/>
    <dgm:cxn modelId="{8A287C35-7AB6-45A2-966D-9B6751F943DE}" type="presParOf" srcId="{D38DAE1C-9AEA-4C33-A532-BCE390BA517E}" destId="{F3409B20-0949-4357-85D9-9F62EF580B6A}" srcOrd="1" destOrd="0" presId="urn:microsoft.com/office/officeart/2008/layout/VerticalCircleList"/>
    <dgm:cxn modelId="{79B3C236-6EE3-44A8-A582-D8958D753E86}" type="presParOf" srcId="{D38DAE1C-9AEA-4C33-A532-BCE390BA517E}" destId="{6D5D28F4-DE21-4693-870B-29D182D2F087}" srcOrd="2" destOrd="0" presId="urn:microsoft.com/office/officeart/2008/layout/VerticalCircleList"/>
    <dgm:cxn modelId="{84B3E30A-080E-43CD-B461-105715A9DB74}" type="presParOf" srcId="{091366DE-5DD1-47C8-9CA9-8459F57D43FD}" destId="{7D58600F-317B-4DF2-B806-E4D8BC06C474}" srcOrd="6" destOrd="0" presId="urn:microsoft.com/office/officeart/2008/layout/VerticalCircleList"/>
    <dgm:cxn modelId="{AF3D2F49-55BC-4898-B11A-031BE3040589}" type="presParOf" srcId="{7D58600F-317B-4DF2-B806-E4D8BC06C474}" destId="{D2E00D62-1FEF-4B3A-B2B2-AEE5D8E79339}" srcOrd="0" destOrd="0" presId="urn:microsoft.com/office/officeart/2008/layout/VerticalCircleList"/>
    <dgm:cxn modelId="{D704502C-FCBD-4627-A31D-700FD6070CB2}" type="presParOf" srcId="{7D58600F-317B-4DF2-B806-E4D8BC06C474}" destId="{B1E14F2E-8A29-44E0-8060-0B67C4A5661C}" srcOrd="1" destOrd="0" presId="urn:microsoft.com/office/officeart/2008/layout/VerticalCircleList"/>
    <dgm:cxn modelId="{77350BA6-2C50-4F28-9373-EAAA249E8211}" type="presParOf" srcId="{7D58600F-317B-4DF2-B806-E4D8BC06C474}" destId="{45CA411F-4978-47BF-9E36-D0463FD8CF1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B0C4A71-EC73-4112-AB08-54FA6488AB28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4359EE1-7C23-4CD8-B4F9-1A92313FF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6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EE58FA0-F7EA-4BDE-801C-F93905CE20ED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94B9264-CAA8-4928-B824-2623C5BD5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1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B9264-CAA8-4928-B824-2623C5BD5E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comparison between current study group</a:t>
            </a:r>
            <a:r>
              <a:rPr lang="en-US" baseline="0" dirty="0" smtClean="0"/>
              <a:t> and control group, p=0.078 for adults and p=0.017 for kids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comparison between current study group and previous study group homes, p=0.184 for adults and p&lt;0.001 for kids.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65A6-2872-44F1-ACC3-EBBB4E9012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this figure</a:t>
            </a:r>
            <a:r>
              <a:rPr lang="en-US" baseline="0" dirty="0" smtClean="0"/>
              <a:t> is for adults (measures of study group child behavior and mental health were not significantly different from control group kids)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a higher number is better for this figure (e.g., 5 means they experience sadness none of the time).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Comparing current study group adults with current control group adults:</a:t>
            </a:r>
          </a:p>
          <a:p>
            <a:r>
              <a:rPr lang="en-US" baseline="0" dirty="0" smtClean="0"/>
              <a:t>Sadness p&lt;0.001; restlessness p&lt;0.001; nervousness p&lt;0.001; hopelessness P=0.031; everything effort p=0.007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Comparing current home study group adults with previous home study group adults:</a:t>
            </a:r>
          </a:p>
          <a:p>
            <a:pPr defTabSz="925464">
              <a:defRPr/>
            </a:pPr>
            <a:r>
              <a:rPr lang="en-US" baseline="0" dirty="0" smtClean="0"/>
              <a:t>Sadness p&lt;0.001; restlessness p&lt;0.001; nervousness p&lt;0.001; hopelessness P=0.001; everything effort p=0.026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65A6-2872-44F1-ACC3-EBBB4E90126A}" type="slidenum">
              <a:rPr lang="en-US" smtClean="0">
                <a:solidFill>
                  <a:srgbClr val="652825"/>
                </a:solidFill>
                <a:latin typeface="Corbel"/>
              </a:rPr>
              <a:pPr/>
              <a:t>15</a:t>
            </a:fld>
            <a:endParaRPr lang="en-US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63786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figure, higher scores</a:t>
            </a:r>
            <a:r>
              <a:rPr lang="en-US" baseline="0" dirty="0" smtClean="0"/>
              <a:t> are bad.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65A6-2872-44F1-ACC3-EBBB4E9012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23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B9264-CAA8-4928-B824-2623C5BD5E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2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A986-F0A2-4C31-A03A-B3C6DCE712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>
                <a:solidFill>
                  <a:srgbClr val="652825"/>
                </a:solidFill>
                <a:latin typeface="Corbel"/>
              </a:rPr>
              <a:pPr/>
              <a:t>21</a:t>
            </a:fld>
            <a:endParaRPr lang="en-US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7164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A986-F0A2-4C31-A03A-B3C6DCE712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A986-F0A2-4C31-A03A-B3C6DCE712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1860-90CA-4B5D-ACAA-47DFE39EB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5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B9264-CAA8-4928-B824-2623C5BD5E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1860-90CA-4B5D-ACAA-47DFE39EBD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6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A986-F0A2-4C31-A03A-B3C6DCE712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HAVE ANY PICTURES</a:t>
            </a:r>
            <a:r>
              <a:rPr lang="en-US" baseline="0" dirty="0" smtClean="0"/>
              <a:t> OF THE THREE CHICAGO PROPERTIES? I emailed them to Amanda, who will insert them into the presentation.</a:t>
            </a:r>
          </a:p>
          <a:p>
            <a:endParaRPr lang="en-US" dirty="0"/>
          </a:p>
          <a:p>
            <a:r>
              <a:rPr lang="en-US" dirty="0"/>
              <a:t>We call this study (MIGHHTY</a:t>
            </a:r>
            <a:r>
              <a:rPr lang="en-US" dirty="0" smtClean="0"/>
              <a:t>) NO I AM NOT CALLING IT MIGHHTY ANYMORE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65A6-2872-44F1-ACC3-EBBB4E90126A}" type="slidenum">
              <a:rPr lang="en-US" smtClean="0">
                <a:solidFill>
                  <a:srgbClr val="652825"/>
                </a:solidFill>
                <a:latin typeface="Corbel"/>
              </a:rPr>
              <a:pPr/>
              <a:t>12</a:t>
            </a:fld>
            <a:endParaRPr lang="en-US" dirty="0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4599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65A6-2872-44F1-ACC3-EBBB4E9012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47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989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8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631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9988"/>
            <a:ext cx="1905000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9988"/>
            <a:ext cx="2895600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9988"/>
            <a:ext cx="1905000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EC086-F8B3-454E-9C19-9613A3336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9988"/>
            <a:ext cx="1905000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9988"/>
            <a:ext cx="2895600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9988"/>
            <a:ext cx="1905000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1C74AE-CBEC-43CD-921E-EB068D453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01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53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43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97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57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40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1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0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85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851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563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108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0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7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81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66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10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13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90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84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71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0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897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01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01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5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47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31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41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26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8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02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18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47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795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70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768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89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27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81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67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86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75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22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26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57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751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945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293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7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56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84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91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97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95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70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72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557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134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132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60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27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66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07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24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99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62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72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80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403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418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C0D106B-91B5-474F-B666-9B8576AE3833}" type="datetimeFigureOut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9/8/2014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C1CEC7B-AD33-4B36-BF6C-E54C7C59C491}" type="slidenum">
              <a:rPr lang="en-US" smtClean="0">
                <a:solidFill>
                  <a:srgbClr val="652825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652825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605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79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67" y="189723"/>
            <a:ext cx="7313255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477" y="1905000"/>
            <a:ext cx="744641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0" y="76200"/>
            <a:ext cx="1524000" cy="1422162"/>
            <a:chOff x="7620000" y="76200"/>
            <a:chExt cx="1524000" cy="1422162"/>
          </a:xfrm>
        </p:grpSpPr>
        <p:pic>
          <p:nvPicPr>
            <p:cNvPr id="10" name="Picture 9" descr="white logo no background.png"/>
            <p:cNvPicPr>
              <a:picLocks noChangeAspect="1"/>
            </p:cNvPicPr>
            <p:nvPr userDrawn="1"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9114" y="76200"/>
              <a:ext cx="1146286" cy="1187302"/>
            </a:xfrm>
            <a:prstGeom prst="rect">
              <a:avLst/>
            </a:prstGeom>
          </p:spPr>
        </p:pic>
        <p:sp>
          <p:nvSpPr>
            <p:cNvPr id="11" name="Title Placeholder 1"/>
            <p:cNvSpPr txBox="1">
              <a:spLocks/>
            </p:cNvSpPr>
            <p:nvPr userDrawn="1"/>
          </p:nvSpPr>
          <p:spPr>
            <a:xfrm>
              <a:off x="7620000" y="1192006"/>
              <a:ext cx="1524000" cy="306356"/>
            </a:xfrm>
            <a:prstGeom prst="rect">
              <a:avLst/>
            </a:prstGeom>
          </p:spPr>
          <p:txBody>
            <a:bodyPr vert="horz" lIns="0" tIns="45720" rIns="0" bIns="45720" rtlCol="0" anchor="b">
              <a:normAutofit/>
            </a:bodyPr>
            <a:lstStyle/>
            <a:p>
              <a:pPr algn="ctr" defTabSz="9144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A2C838">
                      <a:lumMod val="75000"/>
                    </a:srgbClr>
                  </a:solidFill>
                  <a:latin typeface="Myriad Pro Light" pitchFamily="34" charset="0"/>
                  <a:ea typeface="+mn-ea"/>
                </a:rPr>
                <a:t>www.nchh.org</a:t>
              </a:r>
              <a:endParaRPr lang="en-US" sz="1400" dirty="0">
                <a:solidFill>
                  <a:srgbClr val="A2C838">
                    <a:lumMod val="75000"/>
                  </a:srgbClr>
                </a:solidFill>
                <a:latin typeface="Myriad Pro Light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08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4032" r:id="rId13"/>
    <p:sldLayoutId id="214748403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67" y="189723"/>
            <a:ext cx="7313255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477" y="1905000"/>
            <a:ext cx="744641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0" y="76200"/>
            <a:ext cx="1524000" cy="1422162"/>
            <a:chOff x="7620000" y="76200"/>
            <a:chExt cx="1524000" cy="1422162"/>
          </a:xfrm>
        </p:grpSpPr>
        <p:pic>
          <p:nvPicPr>
            <p:cNvPr id="10" name="Picture 9" descr="white logo no background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9114" y="76200"/>
              <a:ext cx="1146286" cy="1187302"/>
            </a:xfrm>
            <a:prstGeom prst="rect">
              <a:avLst/>
            </a:prstGeom>
          </p:spPr>
        </p:pic>
        <p:sp>
          <p:nvSpPr>
            <p:cNvPr id="11" name="Title Placeholder 1"/>
            <p:cNvSpPr txBox="1">
              <a:spLocks/>
            </p:cNvSpPr>
            <p:nvPr userDrawn="1"/>
          </p:nvSpPr>
          <p:spPr>
            <a:xfrm>
              <a:off x="7620000" y="1192006"/>
              <a:ext cx="1524000" cy="306356"/>
            </a:xfrm>
            <a:prstGeom prst="rect">
              <a:avLst/>
            </a:prstGeom>
          </p:spPr>
          <p:txBody>
            <a:bodyPr vert="horz" lIns="0" tIns="45720" rIns="0" bIns="45720" rtlCol="0" anchor="b">
              <a:normAutofit/>
            </a:bodyPr>
            <a:lstStyle/>
            <a:p>
              <a:pPr algn="ctr" defTabSz="9144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A2C838">
                      <a:lumMod val="75000"/>
                    </a:srgbClr>
                  </a:solidFill>
                  <a:latin typeface="Myriad Pro Light" pitchFamily="34" charset="0"/>
                  <a:ea typeface="+mn-ea"/>
                </a:rPr>
                <a:t>www.nchh.org</a:t>
              </a:r>
              <a:endParaRPr lang="en-US" sz="1400" dirty="0">
                <a:solidFill>
                  <a:srgbClr val="A2C838">
                    <a:lumMod val="75000"/>
                  </a:srgbClr>
                </a:solidFill>
                <a:latin typeface="Myriad Pro Light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35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67" y="189723"/>
            <a:ext cx="7313255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477" y="1905000"/>
            <a:ext cx="744641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0" y="76200"/>
            <a:ext cx="1524000" cy="1422162"/>
            <a:chOff x="7620000" y="76200"/>
            <a:chExt cx="1524000" cy="1422162"/>
          </a:xfrm>
        </p:grpSpPr>
        <p:pic>
          <p:nvPicPr>
            <p:cNvPr id="10" name="Picture 9" descr="white logo no background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9114" y="76200"/>
              <a:ext cx="1146286" cy="1187302"/>
            </a:xfrm>
            <a:prstGeom prst="rect">
              <a:avLst/>
            </a:prstGeom>
          </p:spPr>
        </p:pic>
        <p:sp>
          <p:nvSpPr>
            <p:cNvPr id="11" name="Title Placeholder 1"/>
            <p:cNvSpPr txBox="1">
              <a:spLocks/>
            </p:cNvSpPr>
            <p:nvPr userDrawn="1"/>
          </p:nvSpPr>
          <p:spPr>
            <a:xfrm>
              <a:off x="7620000" y="1192006"/>
              <a:ext cx="1524000" cy="306356"/>
            </a:xfrm>
            <a:prstGeom prst="rect">
              <a:avLst/>
            </a:prstGeom>
          </p:spPr>
          <p:txBody>
            <a:bodyPr vert="horz" lIns="0" tIns="45720" rIns="0" bIns="45720" rtlCol="0" anchor="b">
              <a:normAutofit/>
            </a:bodyPr>
            <a:lstStyle/>
            <a:p>
              <a:pPr algn="ctr" defTabSz="9144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A2C838">
                      <a:lumMod val="75000"/>
                    </a:srgbClr>
                  </a:solidFill>
                  <a:latin typeface="Myriad Pro Light" pitchFamily="34" charset="0"/>
                  <a:ea typeface="+mn-ea"/>
                </a:rPr>
                <a:t>www.nchh.org</a:t>
              </a:r>
              <a:endParaRPr lang="en-US" sz="1400" dirty="0">
                <a:solidFill>
                  <a:srgbClr val="A2C838">
                    <a:lumMod val="75000"/>
                  </a:srgbClr>
                </a:solidFill>
                <a:latin typeface="Myriad Pro Light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5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67" y="189723"/>
            <a:ext cx="7313255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477" y="1905000"/>
            <a:ext cx="744641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0" y="76200"/>
            <a:ext cx="1524000" cy="1422162"/>
            <a:chOff x="7620000" y="76200"/>
            <a:chExt cx="1524000" cy="1422162"/>
          </a:xfrm>
        </p:grpSpPr>
        <p:pic>
          <p:nvPicPr>
            <p:cNvPr id="10" name="Picture 9" descr="white logo no background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9114" y="76200"/>
              <a:ext cx="1146286" cy="1187302"/>
            </a:xfrm>
            <a:prstGeom prst="rect">
              <a:avLst/>
            </a:prstGeom>
          </p:spPr>
        </p:pic>
        <p:sp>
          <p:nvSpPr>
            <p:cNvPr id="11" name="Title Placeholder 1"/>
            <p:cNvSpPr txBox="1">
              <a:spLocks/>
            </p:cNvSpPr>
            <p:nvPr userDrawn="1"/>
          </p:nvSpPr>
          <p:spPr>
            <a:xfrm>
              <a:off x="7620000" y="1192006"/>
              <a:ext cx="1524000" cy="306356"/>
            </a:xfrm>
            <a:prstGeom prst="rect">
              <a:avLst/>
            </a:prstGeom>
          </p:spPr>
          <p:txBody>
            <a:bodyPr vert="horz" lIns="0" tIns="45720" rIns="0" bIns="45720" rtlCol="0" anchor="b">
              <a:normAutofit/>
            </a:bodyPr>
            <a:lstStyle/>
            <a:p>
              <a:pPr algn="ctr" defTabSz="9144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A2C838">
                      <a:lumMod val="75000"/>
                    </a:srgbClr>
                  </a:solidFill>
                  <a:latin typeface="Myriad Pro Light" pitchFamily="34" charset="0"/>
                  <a:ea typeface="+mn-ea"/>
                </a:rPr>
                <a:t>www.nchh.org</a:t>
              </a:r>
              <a:endParaRPr lang="en-US" sz="1400" dirty="0">
                <a:solidFill>
                  <a:srgbClr val="A2C838">
                    <a:lumMod val="75000"/>
                  </a:srgbClr>
                </a:solidFill>
                <a:latin typeface="Myriad Pro Light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67" y="189723"/>
            <a:ext cx="7313255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477" y="1905000"/>
            <a:ext cx="744641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0" y="76200"/>
            <a:ext cx="1524000" cy="1422162"/>
            <a:chOff x="7620000" y="76200"/>
            <a:chExt cx="1524000" cy="1422162"/>
          </a:xfrm>
        </p:grpSpPr>
        <p:pic>
          <p:nvPicPr>
            <p:cNvPr id="10" name="Picture 9" descr="white logo no background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9114" y="76200"/>
              <a:ext cx="1146286" cy="1187302"/>
            </a:xfrm>
            <a:prstGeom prst="rect">
              <a:avLst/>
            </a:prstGeom>
          </p:spPr>
        </p:pic>
        <p:sp>
          <p:nvSpPr>
            <p:cNvPr id="11" name="Title Placeholder 1"/>
            <p:cNvSpPr txBox="1">
              <a:spLocks/>
            </p:cNvSpPr>
            <p:nvPr userDrawn="1"/>
          </p:nvSpPr>
          <p:spPr>
            <a:xfrm>
              <a:off x="7620000" y="1192006"/>
              <a:ext cx="1524000" cy="306356"/>
            </a:xfrm>
            <a:prstGeom prst="rect">
              <a:avLst/>
            </a:prstGeom>
          </p:spPr>
          <p:txBody>
            <a:bodyPr vert="horz" lIns="0" tIns="45720" rIns="0" bIns="45720" rtlCol="0" anchor="b">
              <a:normAutofit/>
            </a:bodyPr>
            <a:lstStyle/>
            <a:p>
              <a:pPr algn="ctr" defTabSz="9144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A2C838">
                      <a:lumMod val="75000"/>
                    </a:srgbClr>
                  </a:solidFill>
                  <a:latin typeface="Myriad Pro Light" pitchFamily="34" charset="0"/>
                  <a:ea typeface="+mn-ea"/>
                </a:rPr>
                <a:t>www.nchh.org</a:t>
              </a:r>
              <a:endParaRPr lang="en-US" sz="1400" dirty="0">
                <a:solidFill>
                  <a:srgbClr val="A2C838">
                    <a:lumMod val="75000"/>
                  </a:srgbClr>
                </a:solidFill>
                <a:latin typeface="Myriad Pro Light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95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67" y="189723"/>
            <a:ext cx="7313255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477" y="1905000"/>
            <a:ext cx="744641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0" y="76200"/>
            <a:ext cx="1524000" cy="1422162"/>
            <a:chOff x="7620000" y="76200"/>
            <a:chExt cx="1524000" cy="1422162"/>
          </a:xfrm>
        </p:grpSpPr>
        <p:pic>
          <p:nvPicPr>
            <p:cNvPr id="10" name="Picture 9" descr="white logo no background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9114" y="76200"/>
              <a:ext cx="1146286" cy="1187302"/>
            </a:xfrm>
            <a:prstGeom prst="rect">
              <a:avLst/>
            </a:prstGeom>
          </p:spPr>
        </p:pic>
        <p:sp>
          <p:nvSpPr>
            <p:cNvPr id="11" name="Title Placeholder 1"/>
            <p:cNvSpPr txBox="1">
              <a:spLocks/>
            </p:cNvSpPr>
            <p:nvPr userDrawn="1"/>
          </p:nvSpPr>
          <p:spPr>
            <a:xfrm>
              <a:off x="7620000" y="1192006"/>
              <a:ext cx="1524000" cy="306356"/>
            </a:xfrm>
            <a:prstGeom prst="rect">
              <a:avLst/>
            </a:prstGeom>
          </p:spPr>
          <p:txBody>
            <a:bodyPr vert="horz" lIns="0" tIns="45720" rIns="0" bIns="45720" rtlCol="0" anchor="b">
              <a:normAutofit/>
            </a:bodyPr>
            <a:lstStyle/>
            <a:p>
              <a:pPr algn="ctr" defTabSz="9144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A2C838">
                      <a:lumMod val="75000"/>
                    </a:srgbClr>
                  </a:solidFill>
                  <a:latin typeface="Myriad Pro Light" pitchFamily="34" charset="0"/>
                  <a:ea typeface="+mn-ea"/>
                </a:rPr>
                <a:t>www.nchh.org</a:t>
              </a:r>
              <a:endParaRPr lang="en-US" sz="1400" dirty="0">
                <a:solidFill>
                  <a:srgbClr val="A2C838">
                    <a:lumMod val="75000"/>
                  </a:srgbClr>
                </a:solidFill>
                <a:latin typeface="Myriad Pro Light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55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67" y="189723"/>
            <a:ext cx="7313255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477" y="1905000"/>
            <a:ext cx="744641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0" y="76200"/>
            <a:ext cx="1524000" cy="1422162"/>
            <a:chOff x="7620000" y="76200"/>
            <a:chExt cx="1524000" cy="1422162"/>
          </a:xfrm>
        </p:grpSpPr>
        <p:pic>
          <p:nvPicPr>
            <p:cNvPr id="10" name="Picture 9" descr="white logo no background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9114" y="76200"/>
              <a:ext cx="1146286" cy="1187302"/>
            </a:xfrm>
            <a:prstGeom prst="rect">
              <a:avLst/>
            </a:prstGeom>
          </p:spPr>
        </p:pic>
        <p:sp>
          <p:nvSpPr>
            <p:cNvPr id="11" name="Title Placeholder 1"/>
            <p:cNvSpPr txBox="1">
              <a:spLocks/>
            </p:cNvSpPr>
            <p:nvPr userDrawn="1"/>
          </p:nvSpPr>
          <p:spPr>
            <a:xfrm>
              <a:off x="7620000" y="1192006"/>
              <a:ext cx="1524000" cy="306356"/>
            </a:xfrm>
            <a:prstGeom prst="rect">
              <a:avLst/>
            </a:prstGeom>
          </p:spPr>
          <p:txBody>
            <a:bodyPr vert="horz" lIns="0" tIns="45720" rIns="0" bIns="45720" rtlCol="0" anchor="b">
              <a:normAutofit/>
            </a:bodyPr>
            <a:lstStyle/>
            <a:p>
              <a:pPr algn="ctr" defTabSz="9144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A2C838">
                      <a:lumMod val="75000"/>
                    </a:srgbClr>
                  </a:solidFill>
                  <a:latin typeface="Myriad Pro Light" pitchFamily="34" charset="0"/>
                  <a:ea typeface="+mn-ea"/>
                </a:rPr>
                <a:t>www.nchh.org</a:t>
              </a:r>
              <a:endParaRPr lang="en-US" sz="1400" dirty="0">
                <a:solidFill>
                  <a:srgbClr val="A2C838">
                    <a:lumMod val="75000"/>
                  </a:srgbClr>
                </a:solidFill>
                <a:latin typeface="Myriad Pro Light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89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808" y="5210346"/>
            <a:ext cx="7562705" cy="142227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300" b="1" dirty="0" smtClean="0"/>
              <a:t>Dave Jacobs, PhD, CIH, </a:t>
            </a:r>
          </a:p>
          <a:p>
            <a:pPr algn="ctr"/>
            <a:r>
              <a:rPr lang="en-US" sz="3300" b="1" dirty="0" smtClean="0"/>
              <a:t>University of Illinois at Chicago</a:t>
            </a:r>
          </a:p>
          <a:p>
            <a:pPr algn="ctr"/>
            <a:r>
              <a:rPr lang="en-US" sz="3300" b="1" dirty="0" smtClean="0"/>
              <a:t>National Center for Healthy Housing</a:t>
            </a:r>
            <a:endParaRPr lang="en-US" sz="3000" b="1" cap="all" dirty="0" smtClean="0"/>
          </a:p>
          <a:p>
            <a:endParaRPr lang="en-US" sz="2200" b="1" cap="all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269" y="275208"/>
            <a:ext cx="7591244" cy="429679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smtClean="0"/>
              <a:t>Healthy Housing in the </a:t>
            </a:r>
            <a:r>
              <a:rPr lang="en-US" sz="4400" b="1" dirty="0" err="1" smtClean="0"/>
              <a:t>Chicagoland</a:t>
            </a:r>
            <a:r>
              <a:rPr lang="en-US" sz="4400" b="1" dirty="0" smtClean="0"/>
              <a:t> Area: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Where Do We Rank Nationally?</a:t>
            </a:r>
            <a:br>
              <a:rPr lang="en-US" sz="3600" b="1" dirty="0" smtClean="0"/>
            </a:br>
            <a:r>
              <a:rPr lang="en-US" sz="3600" b="1" dirty="0" smtClean="0"/>
              <a:t>Where Are We Headed?</a:t>
            </a:r>
            <a:br>
              <a:rPr lang="en-US" sz="3600" b="1" dirty="0" smtClean="0"/>
            </a:br>
            <a:r>
              <a:rPr lang="en-US" sz="3600" b="1" dirty="0" smtClean="0"/>
              <a:t>What Are Our Challenges?</a:t>
            </a:r>
            <a:br>
              <a:rPr lang="en-US" sz="3600" b="1" dirty="0" smtClean="0"/>
            </a:br>
            <a:r>
              <a:rPr lang="en-US" sz="3600" b="1" dirty="0" smtClean="0"/>
              <a:t>What Works?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475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4" y="2375994"/>
            <a:ext cx="3639837" cy="35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9655" y="2375995"/>
            <a:ext cx="3478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Healthy Homes Initiative: </a:t>
            </a:r>
          </a:p>
          <a:p>
            <a:r>
              <a:rPr lang="en-US" sz="3600" b="1" dirty="0" smtClean="0"/>
              <a:t>A Report To Congress</a:t>
            </a:r>
          </a:p>
          <a:p>
            <a:r>
              <a:rPr lang="en-US" sz="3600" b="1" dirty="0" smtClean="0"/>
              <a:t>1999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60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Surgeon General’s Call to Action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530350"/>
            <a:ext cx="3662363" cy="5022850"/>
          </a:xfrm>
          <a:noFill/>
        </p:spPr>
      </p:pic>
    </p:spTree>
    <p:extLst>
      <p:ext uri="{BB962C8B-B14F-4D97-AF65-F5344CB8AC3E}">
        <p14:creationId xmlns:p14="http://schemas.microsoft.com/office/powerpoint/2010/main" val="25872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Moving Into Green Healthy Housing</a:t>
            </a:r>
            <a:endParaRPr lang="en-US" b="1" i="1" dirty="0"/>
          </a:p>
        </p:txBody>
      </p:sp>
      <p:pic>
        <p:nvPicPr>
          <p:cNvPr id="5" name="Picture 4" descr="mighhty_fron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2119">
            <a:off x="18923" y="1759266"/>
            <a:ext cx="3711299" cy="278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15"/>
          <p:cNvSpPr>
            <a:spLocks/>
          </p:cNvSpPr>
          <p:nvPr/>
        </p:nvSpPr>
        <p:spPr bwMode="auto">
          <a:xfrm>
            <a:off x="4176716" y="1970421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  <a:ea typeface="+mn-e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227755" y="2072453"/>
            <a:ext cx="4518212" cy="41454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J Public Health </a:t>
            </a:r>
            <a:r>
              <a:rPr lang="en-US" sz="2000" b="1" dirty="0" err="1"/>
              <a:t>Manag</a:t>
            </a:r>
            <a:r>
              <a:rPr lang="en-US" sz="2000" b="1" dirty="0"/>
              <a:t> </a:t>
            </a:r>
            <a:r>
              <a:rPr lang="en-US" sz="2000" b="1" dirty="0" err="1"/>
              <a:t>Pract</a:t>
            </a:r>
            <a:r>
              <a:rPr lang="en-US" sz="2000" b="1" dirty="0"/>
              <a:t>. 2014 Jan </a:t>
            </a:r>
            <a:r>
              <a:rPr lang="en-US" sz="2000" b="1" dirty="0" smtClean="0"/>
              <a:t>7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/>
              <a:t>David E. Jacobs, PhD, </a:t>
            </a:r>
            <a:r>
              <a:rPr lang="en-US" sz="1100" dirty="0" err="1" smtClean="0"/>
              <a:t>CIH</a:t>
            </a:r>
            <a:r>
              <a:rPr lang="en-US" sz="1100" baseline="30000" dirty="0" err="1" smtClean="0"/>
              <a:t>a,b</a:t>
            </a:r>
            <a:r>
              <a:rPr lang="en-US" sz="1100" dirty="0" smtClean="0"/>
              <a:t> Emily </a:t>
            </a:r>
            <a:r>
              <a:rPr lang="en-US" sz="1100" dirty="0" err="1" smtClean="0"/>
              <a:t>Ahonen</a:t>
            </a:r>
            <a:r>
              <a:rPr lang="en-US" sz="1100" dirty="0" smtClean="0"/>
              <a:t>, </a:t>
            </a:r>
            <a:r>
              <a:rPr lang="en-US" sz="1100" dirty="0" err="1" smtClean="0"/>
              <a:t>PhD</a:t>
            </a:r>
            <a:r>
              <a:rPr lang="en-US" sz="1100" baseline="30000" dirty="0" err="1" smtClean="0"/>
              <a:t>a</a:t>
            </a:r>
            <a:r>
              <a:rPr lang="en-US" sz="1100" baseline="30000" dirty="0" smtClean="0"/>
              <a:t> </a:t>
            </a:r>
            <a:r>
              <a:rPr lang="en-US" sz="1100" dirty="0" smtClean="0"/>
              <a:t>Sherry L. Dixon, </a:t>
            </a:r>
            <a:r>
              <a:rPr lang="en-US" sz="1100" dirty="0" err="1" smtClean="0"/>
              <a:t>PhD</a:t>
            </a:r>
            <a:r>
              <a:rPr lang="en-US" sz="1100" baseline="30000" dirty="0" err="1" smtClean="0"/>
              <a:t>b</a:t>
            </a:r>
            <a:r>
              <a:rPr lang="en-US" sz="1100" baseline="30000" dirty="0" smtClean="0"/>
              <a:t> </a:t>
            </a:r>
            <a:r>
              <a:rPr lang="en-US" sz="1100" dirty="0" smtClean="0"/>
              <a:t>Samuel </a:t>
            </a:r>
            <a:r>
              <a:rPr lang="en-US" sz="1100" dirty="0" err="1" smtClean="0"/>
              <a:t>Dorevitch</a:t>
            </a:r>
            <a:r>
              <a:rPr lang="en-US" sz="1100" dirty="0" smtClean="0"/>
              <a:t>, </a:t>
            </a:r>
            <a:r>
              <a:rPr lang="en-US" sz="1100" dirty="0" err="1" smtClean="0"/>
              <a:t>MD</a:t>
            </a:r>
            <a:r>
              <a:rPr lang="en-US" sz="1100" baseline="30000" dirty="0" err="1" smtClean="0"/>
              <a:t>a</a:t>
            </a:r>
            <a:r>
              <a:rPr lang="en-US" sz="1100" dirty="0" smtClean="0"/>
              <a:t> Jill Breysse, MHS, </a:t>
            </a:r>
            <a:r>
              <a:rPr lang="en-US" sz="1100" dirty="0" err="1" smtClean="0"/>
              <a:t>CIH</a:t>
            </a:r>
            <a:r>
              <a:rPr lang="en-US" sz="1100" baseline="30000" dirty="0" err="1" smtClean="0"/>
              <a:t>b</a:t>
            </a:r>
            <a:r>
              <a:rPr lang="en-US" sz="1100" dirty="0" smtClean="0"/>
              <a:t> Janet Smith, </a:t>
            </a:r>
            <a:r>
              <a:rPr lang="en-US" sz="1100" dirty="0" err="1" smtClean="0"/>
              <a:t>PhD,</a:t>
            </a:r>
            <a:r>
              <a:rPr lang="en-US" sz="1100" baseline="30000" dirty="0" err="1" smtClean="0"/>
              <a:t>a</a:t>
            </a:r>
            <a:r>
              <a:rPr lang="en-US" sz="1100" dirty="0" smtClean="0"/>
              <a:t> Anne Evens, </a:t>
            </a:r>
            <a:r>
              <a:rPr lang="en-US" sz="1100" dirty="0" err="1" smtClean="0"/>
              <a:t>PhD,</a:t>
            </a:r>
            <a:r>
              <a:rPr lang="en-US" sz="1100" baseline="30000" dirty="0" err="1" smtClean="0"/>
              <a:t>a,c</a:t>
            </a:r>
            <a:r>
              <a:rPr lang="en-US" sz="1100" dirty="0" smtClean="0"/>
              <a:t> </a:t>
            </a:r>
            <a:r>
              <a:rPr lang="en-US" sz="1100" dirty="0" err="1" smtClean="0"/>
              <a:t>Doborah</a:t>
            </a:r>
            <a:r>
              <a:rPr lang="en-US" sz="1100" dirty="0" smtClean="0"/>
              <a:t> </a:t>
            </a:r>
            <a:r>
              <a:rPr lang="en-US" sz="1100" dirty="0" err="1" smtClean="0"/>
              <a:t>Dobrez</a:t>
            </a:r>
            <a:r>
              <a:rPr lang="en-US" sz="1100" dirty="0" smtClean="0"/>
              <a:t>, </a:t>
            </a:r>
            <a:r>
              <a:rPr lang="en-US" sz="1100" dirty="0" err="1" smtClean="0"/>
              <a:t>PhD</a:t>
            </a:r>
            <a:r>
              <a:rPr lang="en-US" sz="1100" baseline="30000" dirty="0" err="1" smtClean="0"/>
              <a:t>a</a:t>
            </a:r>
            <a:r>
              <a:rPr lang="en-US" sz="1100" baseline="30000" dirty="0" smtClean="0"/>
              <a:t> </a:t>
            </a:r>
            <a:r>
              <a:rPr lang="en-US" sz="1100" dirty="0" err="1" smtClean="0"/>
              <a:t>Marjie</a:t>
            </a:r>
            <a:r>
              <a:rPr lang="en-US" sz="1100" dirty="0" smtClean="0"/>
              <a:t> Isaacson, </a:t>
            </a:r>
            <a:r>
              <a:rPr lang="en-US" sz="1100" dirty="0" err="1" smtClean="0"/>
              <a:t>PhD</a:t>
            </a:r>
            <a:r>
              <a:rPr lang="en-US" sz="1100" baseline="30000" dirty="0" err="1" smtClean="0"/>
              <a:t>c</a:t>
            </a:r>
            <a:r>
              <a:rPr lang="en-US" sz="1100" baseline="30000" dirty="0" smtClean="0"/>
              <a:t> </a:t>
            </a:r>
            <a:r>
              <a:rPr lang="en-US" sz="1100" dirty="0" smtClean="0"/>
              <a:t>Colin Murphy, </a:t>
            </a:r>
            <a:r>
              <a:rPr lang="en-US" sz="1100" dirty="0" err="1" smtClean="0"/>
              <a:t>MS</a:t>
            </a:r>
            <a:r>
              <a:rPr lang="en-US" sz="1100" baseline="30000" dirty="0" err="1" smtClean="0"/>
              <a:t>a</a:t>
            </a:r>
            <a:r>
              <a:rPr lang="en-US" sz="1100" dirty="0" smtClean="0"/>
              <a:t> Lorraine Conroy, </a:t>
            </a:r>
            <a:r>
              <a:rPr lang="en-US" sz="1100" dirty="0" err="1" smtClean="0"/>
              <a:t>PhD,</a:t>
            </a:r>
            <a:r>
              <a:rPr lang="en-US" sz="1100" baseline="30000" dirty="0" err="1" smtClean="0"/>
              <a:t>a</a:t>
            </a:r>
            <a:r>
              <a:rPr lang="en-US" sz="1100" baseline="30000" dirty="0" smtClean="0"/>
              <a:t> </a:t>
            </a:r>
            <a:r>
              <a:rPr lang="en-US" sz="1100" dirty="0" smtClean="0"/>
              <a:t>Peter </a:t>
            </a:r>
            <a:r>
              <a:rPr lang="en-US" sz="1100" dirty="0" err="1" smtClean="0"/>
              <a:t>Levavi</a:t>
            </a:r>
            <a:r>
              <a:rPr lang="en-US" sz="1100" baseline="30000" dirty="0" err="1" smtClean="0"/>
              <a:t>d</a:t>
            </a:r>
            <a:endParaRPr lang="en-US" sz="1100" baseline="30000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University of Illinois at Chicago</a:t>
            </a:r>
            <a:br>
              <a:rPr lang="en-US" dirty="0" smtClean="0"/>
            </a:br>
            <a:r>
              <a:rPr lang="en-US" dirty="0" smtClean="0"/>
              <a:t>Center for Neighborhood Technology</a:t>
            </a:r>
            <a:br>
              <a:rPr lang="en-US" dirty="0" smtClean="0"/>
            </a:br>
            <a:r>
              <a:rPr lang="en-US" dirty="0" err="1" smtClean="0"/>
              <a:t>Brinshore</a:t>
            </a:r>
            <a:r>
              <a:rPr lang="en-US" dirty="0" smtClean="0"/>
              <a:t> Michaels </a:t>
            </a:r>
            <a:r>
              <a:rPr lang="en-US" dirty="0"/>
              <a:t>Development National Center for Healthy Housing</a:t>
            </a:r>
            <a:endParaRPr lang="en-US" dirty="0" smtClean="0"/>
          </a:p>
        </p:txBody>
      </p:sp>
      <p:pic>
        <p:nvPicPr>
          <p:cNvPr id="10" name="Picture 9" descr="mighhty_front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0457" y="4531663"/>
            <a:ext cx="3711389" cy="219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357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 smtClean="0"/>
              <a:t>Methods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30" y="1956514"/>
            <a:ext cx="3501368" cy="436898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Compared:</a:t>
            </a:r>
          </a:p>
          <a:p>
            <a:pPr lvl="1"/>
            <a:r>
              <a:rPr lang="en-US" sz="2400" dirty="0" smtClean="0"/>
              <a:t>Health </a:t>
            </a:r>
            <a:r>
              <a:rPr lang="en-US" sz="2400" dirty="0"/>
              <a:t>status </a:t>
            </a:r>
            <a:r>
              <a:rPr lang="en-US" sz="2400" dirty="0" smtClean="0"/>
              <a:t>of public housing residents before </a:t>
            </a:r>
            <a:r>
              <a:rPr lang="en-US" sz="2400" dirty="0"/>
              <a:t>and after </a:t>
            </a:r>
            <a:r>
              <a:rPr lang="en-US" sz="2400" dirty="0" smtClean="0"/>
              <a:t>a move from old poor-quality public housing into </a:t>
            </a:r>
            <a:r>
              <a:rPr lang="en-US" sz="2400" dirty="0"/>
              <a:t>new green healthy </a:t>
            </a:r>
            <a:r>
              <a:rPr lang="en-US" sz="2400" dirty="0" smtClean="0"/>
              <a:t>housing</a:t>
            </a:r>
          </a:p>
          <a:p>
            <a:pPr lvl="1"/>
            <a:r>
              <a:rPr lang="en-US" sz="2400" dirty="0" smtClean="0"/>
              <a:t>These residents to a control group that did not move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305837" y="1820765"/>
          <a:ext cx="4580586" cy="443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16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General Health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55625" y="1679171"/>
          <a:ext cx="8266403" cy="50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6889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478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Mental Health</a:t>
            </a:r>
            <a:endParaRPr lang="en-US" sz="4400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49629" y="448887"/>
          <a:ext cx="8844742" cy="640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0442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9741" cy="80702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Asthma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6679740"/>
              </p:ext>
            </p:extLst>
          </p:nvPr>
        </p:nvGraphicFramePr>
        <p:xfrm>
          <a:off x="152400" y="0"/>
          <a:ext cx="8991600" cy="698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8967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Statistically Significant Physical Health Improvements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1118792"/>
              </p:ext>
            </p:extLst>
          </p:nvPr>
        </p:nvGraphicFramePr>
        <p:xfrm>
          <a:off x="1326704" y="1676400"/>
          <a:ext cx="649059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80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Breathe Easy Home Health Improvements in Asthma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718614"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r>
                        <a:rPr lang="en-US" baseline="0" dirty="0" smtClean="0"/>
                        <a:t> 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718614">
                <a:tc>
                  <a:txBody>
                    <a:bodyPr/>
                    <a:lstStyle/>
                    <a:p>
                      <a:r>
                        <a:rPr lang="en-US" dirty="0" smtClean="0"/>
                        <a:t>Symptom-free days/2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 fewer</a:t>
                      </a:r>
                      <a:r>
                        <a:rPr lang="en-US" baseline="0" dirty="0" smtClean="0"/>
                        <a:t> days/2 weeks (p=0.004)</a:t>
                      </a:r>
                      <a:endParaRPr lang="en-US" dirty="0"/>
                    </a:p>
                  </a:txBody>
                  <a:tcPr/>
                </a:tc>
              </a:tr>
              <a:tr h="1240346">
                <a:tc>
                  <a:txBody>
                    <a:bodyPr/>
                    <a:lstStyle/>
                    <a:p>
                      <a:r>
                        <a:rPr lang="en-US" dirty="0" smtClean="0"/>
                        <a:t>Urgent</a:t>
                      </a:r>
                      <a:r>
                        <a:rPr lang="en-US" baseline="0" dirty="0" smtClean="0"/>
                        <a:t> Clinical Care Trips (% reduction)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41.2% (p=0.002)</a:t>
                      </a:r>
                      <a:endParaRPr lang="en-US" dirty="0"/>
                    </a:p>
                  </a:txBody>
                  <a:tcPr/>
                </a:tc>
              </a:tr>
              <a:tr h="718614">
                <a:tc>
                  <a:txBody>
                    <a:bodyPr/>
                    <a:lstStyle/>
                    <a:p>
                      <a:r>
                        <a:rPr lang="en-US" dirty="0" smtClean="0"/>
                        <a:t>Asthma Triggers</a:t>
                      </a:r>
                      <a:r>
                        <a:rPr lang="en-US" baseline="0" dirty="0" smtClean="0"/>
                        <a:t> in House Dust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r>
                        <a:rPr lang="en-US" baseline="0" dirty="0" smtClean="0"/>
                        <a:t> before/0.03 after</a:t>
                      </a:r>
                      <a:endParaRPr lang="en-US" dirty="0"/>
                    </a:p>
                  </a:txBody>
                  <a:tcPr/>
                </a:tc>
              </a:tr>
              <a:tr h="718614">
                <a:tc>
                  <a:txBody>
                    <a:bodyPr/>
                    <a:lstStyle/>
                    <a:p>
                      <a:r>
                        <a:rPr lang="en-US" dirty="0" smtClean="0"/>
                        <a:t>Caretaker Quality of Life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 before/5.8 after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0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9949"/>
            <a:ext cx="7230407" cy="66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5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National State of The Nation’s Healthy Housing:</a:t>
            </a:r>
            <a:br>
              <a:rPr lang="en-US" sz="2400" b="1" dirty="0" smtClean="0"/>
            </a:br>
            <a:r>
              <a:rPr lang="en-US" sz="2400" b="1" dirty="0" err="1" smtClean="0"/>
              <a:t>Chicagoland</a:t>
            </a:r>
            <a:r>
              <a:rPr lang="en-US" sz="2400" b="1" dirty="0" smtClean="0"/>
              <a:t> Area Ranks 29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Prior Ranking: 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(Out of 45 large urban areas)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42" y="1739530"/>
            <a:ext cx="3536886" cy="50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2966" y="4787463"/>
            <a:ext cx="2333296" cy="557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0776" y="1868054"/>
            <a:ext cx="68224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 smtClean="0"/>
              <a:t>Conclusions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67" y="1334279"/>
            <a:ext cx="7842290" cy="4267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b="1" dirty="0" err="1" smtClean="0"/>
              <a:t>Chicagoland’s</a:t>
            </a:r>
            <a:r>
              <a:rPr lang="en-US" sz="1800" b="1" dirty="0" smtClean="0"/>
              <a:t> National Ranking in Healthy Housing Is In the Bottom </a:t>
            </a:r>
            <a:r>
              <a:rPr lang="en-US" sz="1800" b="1" smtClean="0"/>
              <a:t>Half 	and </a:t>
            </a:r>
            <a:r>
              <a:rPr lang="en-US" sz="1800" b="1" dirty="0" smtClean="0"/>
              <a:t>Getting Worse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b="1" dirty="0" smtClean="0"/>
              <a:t>Housing Is Essential in Supporting Good Health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b="1" dirty="0" smtClean="0"/>
              <a:t>Our Two Biggest Sectors in Crisis Are Housing and Health; 		Both Are Linked and Both Must Be Fixed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b="1" dirty="0" smtClean="0"/>
              <a:t>It Makes No Sense To Treat Children in the Hospital and Then Release Them 	to the Home That Made Them Sick in the First Place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b="1" dirty="0" smtClean="0"/>
              <a:t>Get the Data &amp; Resources, Make the Case and Take Smart Action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b="1" dirty="0" smtClean="0"/>
              <a:t>Everyone Should Live in a Healthy Home</a:t>
            </a:r>
            <a:endParaRPr lang="en-US" sz="1800" dirty="0"/>
          </a:p>
          <a:p>
            <a:pPr marL="0" indent="0" algn="ctr">
              <a:lnSpc>
                <a:spcPct val="170000"/>
              </a:lnSpc>
              <a:buNone/>
            </a:pP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718561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Good News: </a:t>
            </a:r>
            <a:r>
              <a:rPr lang="en-US" sz="3200" b="1" dirty="0" err="1" smtClean="0"/>
              <a:t>Chicagoland</a:t>
            </a:r>
            <a:r>
              <a:rPr lang="en-US" sz="3200" b="1" dirty="0" smtClean="0"/>
              <a:t> area had fewer homes with: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88883" y="1720840"/>
            <a:ext cx="8208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smtClean="0"/>
              <a:t> Signs </a:t>
            </a:r>
            <a:r>
              <a:rPr lang="en-US" sz="4400" dirty="0"/>
              <a:t>of </a:t>
            </a:r>
            <a:r>
              <a:rPr lang="en-US" sz="4400" dirty="0" smtClean="0"/>
              <a:t>rats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/>
              <a:t> S</a:t>
            </a:r>
            <a:r>
              <a:rPr lang="en-US" sz="4400" dirty="0" smtClean="0"/>
              <a:t>iding problems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/>
              <a:t> </a:t>
            </a:r>
            <a:r>
              <a:rPr lang="en-US" sz="4400" dirty="0" smtClean="0"/>
              <a:t>Room </a:t>
            </a:r>
            <a:r>
              <a:rPr lang="en-US" sz="4400" dirty="0"/>
              <a:t>heaters without a </a:t>
            </a:r>
            <a:r>
              <a:rPr lang="en-US" sz="4400" dirty="0" smtClean="0"/>
              <a:t>flue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/>
              <a:t> </a:t>
            </a:r>
            <a:r>
              <a:rPr lang="en-US" sz="4400" dirty="0" smtClean="0"/>
              <a:t>Incomplete plumbing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/>
              <a:t> </a:t>
            </a:r>
            <a:r>
              <a:rPr lang="en-US" sz="4400" dirty="0" smtClean="0"/>
              <a:t>Exposed wiring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/>
              <a:t> </a:t>
            </a:r>
            <a:r>
              <a:rPr lang="en-US" sz="4400" dirty="0" smtClean="0"/>
              <a:t>Fewer </a:t>
            </a:r>
            <a:r>
              <a:rPr lang="en-US" sz="4400" dirty="0"/>
              <a:t>water leaks from </a:t>
            </a:r>
            <a:r>
              <a:rPr lang="en-US" sz="4400" dirty="0" smtClean="0"/>
              <a:t>inside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78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Bad News </a:t>
            </a:r>
            <a:br>
              <a:rPr lang="en-US" b="1" dirty="0" smtClean="0"/>
            </a:br>
            <a:r>
              <a:rPr lang="en-US" b="1" dirty="0" smtClean="0"/>
              <a:t>More homes with: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89187" y="1835096"/>
            <a:ext cx="86815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 Water </a:t>
            </a:r>
            <a:r>
              <a:rPr lang="en-US" sz="4000" dirty="0"/>
              <a:t>leaks from </a:t>
            </a:r>
            <a:r>
              <a:rPr lang="en-US" sz="4000" dirty="0" smtClean="0"/>
              <a:t>outside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 Heating </a:t>
            </a:r>
            <a:r>
              <a:rPr lang="en-US" sz="4000" dirty="0"/>
              <a:t>and plumbing equipment </a:t>
            </a:r>
            <a:r>
              <a:rPr lang="en-US" sz="4000" dirty="0" smtClean="0"/>
              <a:t>          			breakdown</a:t>
            </a:r>
            <a:endParaRPr lang="en-US" sz="4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 Inadequate kitchen facilities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 Problems </a:t>
            </a:r>
            <a:r>
              <a:rPr lang="en-US" sz="4000" dirty="0"/>
              <a:t>with broken plaster or </a:t>
            </a:r>
            <a:r>
              <a:rPr lang="en-US" sz="4000" dirty="0" smtClean="0"/>
              <a:t>				peeling paint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 Sewage </a:t>
            </a:r>
            <a:r>
              <a:rPr lang="en-US" sz="4000" dirty="0"/>
              <a:t>disposal </a:t>
            </a:r>
            <a:r>
              <a:rPr lang="en-US" sz="4000" dirty="0" smtClean="0"/>
              <a:t>problems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/>
              <a:t> </a:t>
            </a:r>
            <a:r>
              <a:rPr lang="en-US" sz="4000" dirty="0" smtClean="0"/>
              <a:t>Foundation problems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92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Florence Nightingale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“The connection between health and the dwelling of the population is one of the most important that exists.”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1800" smtClean="0"/>
              <a:t>Cited in Lowry, S, BMJ, 1991, 303, 838-840</a:t>
            </a:r>
          </a:p>
        </p:txBody>
      </p:sp>
      <p:pic>
        <p:nvPicPr>
          <p:cNvPr id="32772" name="Picture 4" descr="footn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4450" y="2609850"/>
            <a:ext cx="285750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36352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333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Miasma &amp; Housing-Related Disease</a:t>
            </a:r>
          </a:p>
        </p:txBody>
      </p:sp>
    </p:spTree>
    <p:extLst>
      <p:ext uri="{BB962C8B-B14F-4D97-AF65-F5344CB8AC3E}">
        <p14:creationId xmlns:p14="http://schemas.microsoft.com/office/powerpoint/2010/main" val="30016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4" name="Picture 4" descr="acc0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56" b="1456"/>
          <a:stretch>
            <a:fillRect/>
          </a:stretch>
        </p:blipFill>
        <p:spPr>
          <a:xfrm>
            <a:off x="115768" y="241301"/>
            <a:ext cx="7162920" cy="5372190"/>
          </a:xfrm>
          <a:noFill/>
          <a:ln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657600" y="5943762"/>
            <a:ext cx="5486400" cy="456873"/>
          </a:xfrm>
        </p:spPr>
        <p:txBody>
          <a:bodyPr>
            <a:noAutofit/>
          </a:bodyPr>
          <a:lstStyle/>
          <a:p>
            <a:r>
              <a:rPr lang="en-US" sz="3600" b="1" dirty="0"/>
              <a:t>Cuyahoga River ca. 1960</a:t>
            </a:r>
          </a:p>
        </p:txBody>
      </p:sp>
    </p:spTree>
    <p:extLst>
      <p:ext uri="{BB962C8B-B14F-4D97-AF65-F5344CB8AC3E}">
        <p14:creationId xmlns:p14="http://schemas.microsoft.com/office/powerpoint/2010/main" val="26300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4544159"/>
            <a:ext cx="8737601" cy="2103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9084" y="1917700"/>
            <a:ext cx="7739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egoe Print" panose="02000600000000000000" pitchFamily="2" charset="0"/>
              </a:rPr>
              <a:t>Is Housing a Shared </a:t>
            </a:r>
            <a:r>
              <a:rPr lang="en-US" sz="3600" b="1" dirty="0" smtClean="0">
                <a:latin typeface="Segoe Print" panose="02000600000000000000" pitchFamily="2" charset="0"/>
              </a:rPr>
              <a:t>Commons?</a:t>
            </a:r>
          </a:p>
          <a:p>
            <a:pPr algn="ctr"/>
            <a:r>
              <a:rPr lang="en-US" sz="3600" b="1" dirty="0">
                <a:latin typeface="Segoe Print" panose="02000600000000000000" pitchFamily="2" charset="0"/>
              </a:rPr>
              <a:t/>
            </a:r>
            <a:br>
              <a:rPr lang="en-US" sz="3600" b="1" dirty="0">
                <a:latin typeface="Segoe Print" panose="02000600000000000000" pitchFamily="2" charset="0"/>
              </a:rPr>
            </a:br>
            <a:r>
              <a:rPr lang="en-US" sz="3600" b="1" dirty="0" smtClean="0">
                <a:latin typeface="Segoe Print" panose="02000600000000000000" pitchFamily="2" charset="0"/>
              </a:rPr>
              <a:t>Fragmentation of </a:t>
            </a:r>
          </a:p>
          <a:p>
            <a:pPr algn="ctr"/>
            <a:r>
              <a:rPr lang="en-US" sz="3600" b="1" dirty="0" smtClean="0">
                <a:latin typeface="Segoe Print" panose="02000600000000000000" pitchFamily="2" charset="0"/>
              </a:rPr>
              <a:t>Housing and Health</a:t>
            </a:r>
            <a:endParaRPr lang="en-US" sz="3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555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Housing Market Price &amp; Health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idx="1"/>
          </p:nvPr>
        </p:nvSpPr>
        <p:spPr>
          <a:xfrm>
            <a:off x="362607" y="1667748"/>
            <a:ext cx="8229600" cy="430212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r>
              <a:rPr lang="en-US" sz="6500" b="1" dirty="0"/>
              <a:t>Why are </a:t>
            </a:r>
            <a:r>
              <a:rPr lang="en-US" sz="6500" b="1" dirty="0" smtClean="0"/>
              <a:t>Health Investments in Housing </a:t>
            </a:r>
            <a:r>
              <a:rPr lang="en-US" sz="6500" b="1" dirty="0"/>
              <a:t>Unlike Other Home Improvements?</a:t>
            </a:r>
          </a:p>
          <a:p>
            <a:pPr>
              <a:lnSpc>
                <a:spcPct val="80000"/>
              </a:lnSpc>
              <a:buNone/>
            </a:pPr>
            <a:endParaRPr lang="en-US" sz="6500" b="1" dirty="0"/>
          </a:p>
          <a:p>
            <a:pPr>
              <a:lnSpc>
                <a:spcPct val="80000"/>
              </a:lnSpc>
            </a:pPr>
            <a:r>
              <a:rPr lang="en-US" sz="6500" b="1" dirty="0"/>
              <a:t>Cost of NOT Making Homes Healthy</a:t>
            </a:r>
          </a:p>
          <a:p>
            <a:pPr>
              <a:lnSpc>
                <a:spcPct val="80000"/>
              </a:lnSpc>
            </a:pPr>
            <a:endParaRPr lang="en-US" sz="6500" b="1" dirty="0"/>
          </a:p>
          <a:p>
            <a:pPr>
              <a:lnSpc>
                <a:spcPct val="80000"/>
              </a:lnSpc>
            </a:pPr>
            <a:r>
              <a:rPr lang="en-US" sz="6500" b="1" dirty="0"/>
              <a:t>Cost Shifting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00DB0A3-3635-4589-8017-8F65B5AAE66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C9ADB26-06DC-4B94-ACF0-FF1B46BDE5B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7384</TotalTime>
  <Words>641</Words>
  <Application>Microsoft Office PowerPoint</Application>
  <PresentationFormat>On-screen Show (4:3)</PresentationFormat>
  <Paragraphs>127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Corbel</vt:lpstr>
      <vt:lpstr>Geneva</vt:lpstr>
      <vt:lpstr>Myriad Pro Light</vt:lpstr>
      <vt:lpstr>Segoe Print</vt:lpstr>
      <vt:lpstr>Wingdings</vt:lpstr>
      <vt:lpstr>TS102801065</vt:lpstr>
      <vt:lpstr>1_TS102801065</vt:lpstr>
      <vt:lpstr>7_TS102801065</vt:lpstr>
      <vt:lpstr>8_TS102801065</vt:lpstr>
      <vt:lpstr>14_TS102801065</vt:lpstr>
      <vt:lpstr>16_TS102801065</vt:lpstr>
      <vt:lpstr>19_TS102801065</vt:lpstr>
      <vt:lpstr>Healthy Housing in the Chicagoland Area:   Where Do We Rank Nationally? Where Are We Headed? What Are Our Challenges? What Works?</vt:lpstr>
      <vt:lpstr>National State of The Nation’s Healthy Housing: Chicagoland Area Ranks 29th  Prior Ranking: 11th (Out of 45 large urban areas)</vt:lpstr>
      <vt:lpstr>The Good News: Chicagoland area had fewer homes with:</vt:lpstr>
      <vt:lpstr>The Bad News  More homes with:</vt:lpstr>
      <vt:lpstr>Florence Nightingale </vt:lpstr>
      <vt:lpstr>PowerPoint Presentation</vt:lpstr>
      <vt:lpstr>PowerPoint Presentation</vt:lpstr>
      <vt:lpstr>PowerPoint Presentation</vt:lpstr>
      <vt:lpstr>Housing Market Price &amp; Health</vt:lpstr>
      <vt:lpstr>PowerPoint Presentation</vt:lpstr>
      <vt:lpstr>Surgeon General’s Call to Action</vt:lpstr>
      <vt:lpstr>Moving Into Green Healthy Housing</vt:lpstr>
      <vt:lpstr>Methods</vt:lpstr>
      <vt:lpstr>General Health</vt:lpstr>
      <vt:lpstr>Mental Health</vt:lpstr>
      <vt:lpstr>Asthma</vt:lpstr>
      <vt:lpstr>Statistically Significant Physical Health Improvements</vt:lpstr>
      <vt:lpstr>Breathe Easy Home Health Improvements in Asthma</vt:lpstr>
      <vt:lpstr>PowerPoint Presentation</vt:lpstr>
      <vt:lpstr>2014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Gardner</dc:creator>
  <cp:lastModifiedBy>Teresa E Neumann</cp:lastModifiedBy>
  <cp:revision>257</cp:revision>
  <cp:lastPrinted>2014-04-22T13:59:26Z</cp:lastPrinted>
  <dcterms:created xsi:type="dcterms:W3CDTF">2010-09-01T14:15:56Z</dcterms:created>
  <dcterms:modified xsi:type="dcterms:W3CDTF">2014-09-08T18:23:35Z</dcterms:modified>
</cp:coreProperties>
</file>